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Lst>
  <p:sldSz cx="32399288" cy="39600188"/>
  <p:notesSz cx="6669088" cy="9928225"/>
  <p:defaultTextStyle>
    <a:defPPr>
      <a:defRPr lang="en-US"/>
    </a:defPPr>
    <a:lvl1pPr marL="0" algn="l" defTabSz="3628759" rtl="0" eaLnBrk="1" latinLnBrk="0" hangingPunct="1">
      <a:defRPr sz="7143" kern="1200">
        <a:solidFill>
          <a:schemeClr val="tx1"/>
        </a:solidFill>
        <a:latin typeface="+mn-lt"/>
        <a:ea typeface="+mn-ea"/>
        <a:cs typeface="+mn-cs"/>
      </a:defRPr>
    </a:lvl1pPr>
    <a:lvl2pPr marL="1814380" algn="l" defTabSz="3628759" rtl="0" eaLnBrk="1" latinLnBrk="0" hangingPunct="1">
      <a:defRPr sz="7143" kern="1200">
        <a:solidFill>
          <a:schemeClr val="tx1"/>
        </a:solidFill>
        <a:latin typeface="+mn-lt"/>
        <a:ea typeface="+mn-ea"/>
        <a:cs typeface="+mn-cs"/>
      </a:defRPr>
    </a:lvl2pPr>
    <a:lvl3pPr marL="3628759" algn="l" defTabSz="3628759" rtl="0" eaLnBrk="1" latinLnBrk="0" hangingPunct="1">
      <a:defRPr sz="7143" kern="1200">
        <a:solidFill>
          <a:schemeClr val="tx1"/>
        </a:solidFill>
        <a:latin typeface="+mn-lt"/>
        <a:ea typeface="+mn-ea"/>
        <a:cs typeface="+mn-cs"/>
      </a:defRPr>
    </a:lvl3pPr>
    <a:lvl4pPr marL="5443141" algn="l" defTabSz="3628759" rtl="0" eaLnBrk="1" latinLnBrk="0" hangingPunct="1">
      <a:defRPr sz="7143" kern="1200">
        <a:solidFill>
          <a:schemeClr val="tx1"/>
        </a:solidFill>
        <a:latin typeface="+mn-lt"/>
        <a:ea typeface="+mn-ea"/>
        <a:cs typeface="+mn-cs"/>
      </a:defRPr>
    </a:lvl4pPr>
    <a:lvl5pPr marL="7257521" algn="l" defTabSz="3628759" rtl="0" eaLnBrk="1" latinLnBrk="0" hangingPunct="1">
      <a:defRPr sz="7143" kern="1200">
        <a:solidFill>
          <a:schemeClr val="tx1"/>
        </a:solidFill>
        <a:latin typeface="+mn-lt"/>
        <a:ea typeface="+mn-ea"/>
        <a:cs typeface="+mn-cs"/>
      </a:defRPr>
    </a:lvl5pPr>
    <a:lvl6pPr marL="9071900" algn="l" defTabSz="3628759" rtl="0" eaLnBrk="1" latinLnBrk="0" hangingPunct="1">
      <a:defRPr sz="7143" kern="1200">
        <a:solidFill>
          <a:schemeClr val="tx1"/>
        </a:solidFill>
        <a:latin typeface="+mn-lt"/>
        <a:ea typeface="+mn-ea"/>
        <a:cs typeface="+mn-cs"/>
      </a:defRPr>
    </a:lvl6pPr>
    <a:lvl7pPr marL="10886280" algn="l" defTabSz="3628759" rtl="0" eaLnBrk="1" latinLnBrk="0" hangingPunct="1">
      <a:defRPr sz="7143" kern="1200">
        <a:solidFill>
          <a:schemeClr val="tx1"/>
        </a:solidFill>
        <a:latin typeface="+mn-lt"/>
        <a:ea typeface="+mn-ea"/>
        <a:cs typeface="+mn-cs"/>
      </a:defRPr>
    </a:lvl7pPr>
    <a:lvl8pPr marL="12700660" algn="l" defTabSz="3628759" rtl="0" eaLnBrk="1" latinLnBrk="0" hangingPunct="1">
      <a:defRPr sz="7143" kern="1200">
        <a:solidFill>
          <a:schemeClr val="tx1"/>
        </a:solidFill>
        <a:latin typeface="+mn-lt"/>
        <a:ea typeface="+mn-ea"/>
        <a:cs typeface="+mn-cs"/>
      </a:defRPr>
    </a:lvl8pPr>
    <a:lvl9pPr marL="14515040" algn="l" defTabSz="3628759"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2"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0"/>
    <p:restoredTop sz="95934"/>
  </p:normalViewPr>
  <p:slideViewPr>
    <p:cSldViewPr snapToGrid="0" snapToObjects="1">
      <p:cViewPr varScale="1">
        <p:scale>
          <a:sx n="20" d="100"/>
          <a:sy n="20" d="100"/>
        </p:scale>
        <p:origin x="2916" y="96"/>
      </p:cViewPr>
      <p:guideLst>
        <p:guide orient="horz" pos="12472"/>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AA rasă pură</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Vârsta la sacrificare (luni)</c:v>
                </c:pt>
                <c:pt idx="1">
                  <c:v>Randamentul la sacrifice (%)</c:v>
                </c:pt>
              </c:strCache>
            </c:strRef>
          </c:cat>
          <c:val>
            <c:numRef>
              <c:f>Sheet1!$B$2:$B$3</c:f>
              <c:numCache>
                <c:formatCode>General</c:formatCode>
                <c:ptCount val="2"/>
                <c:pt idx="0">
                  <c:v>21.41</c:v>
                </c:pt>
                <c:pt idx="1">
                  <c:v>54.71</c:v>
                </c:pt>
              </c:numCache>
            </c:numRef>
          </c:val>
          <c:extLst>
            <c:ext xmlns:c16="http://schemas.microsoft.com/office/drawing/2014/chart" uri="{C3380CC4-5D6E-409C-BE32-E72D297353CC}">
              <c16:uniqueId val="{00000000-FC42-4A46-88A8-6F0B48E67F2B}"/>
            </c:ext>
          </c:extLst>
        </c:ser>
        <c:ser>
          <c:idx val="1"/>
          <c:order val="1"/>
          <c:tx>
            <c:strRef>
              <c:f>Sheet1!$C$1</c:f>
              <c:strCache>
                <c:ptCount val="1"/>
                <c:pt idx="0">
                  <c:v>AA hibrizi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Vârsta la sacrificare (luni)</c:v>
                </c:pt>
                <c:pt idx="1">
                  <c:v>Randamentul la sacrifice (%)</c:v>
                </c:pt>
              </c:strCache>
            </c:strRef>
          </c:cat>
          <c:val>
            <c:numRef>
              <c:f>Sheet1!$C$2:$C$3</c:f>
              <c:numCache>
                <c:formatCode>General</c:formatCode>
                <c:ptCount val="2"/>
                <c:pt idx="0">
                  <c:v>21.98</c:v>
                </c:pt>
                <c:pt idx="1">
                  <c:v>53.86</c:v>
                </c:pt>
              </c:numCache>
            </c:numRef>
          </c:val>
          <c:extLst>
            <c:ext xmlns:c16="http://schemas.microsoft.com/office/drawing/2014/chart" uri="{C3380CC4-5D6E-409C-BE32-E72D297353CC}">
              <c16:uniqueId val="{00000001-FC42-4A46-88A8-6F0B48E67F2B}"/>
            </c:ext>
          </c:extLst>
        </c:ser>
        <c:dLbls>
          <c:showLegendKey val="0"/>
          <c:showVal val="0"/>
          <c:showCatName val="0"/>
          <c:showSerName val="0"/>
          <c:showPercent val="0"/>
          <c:showBubbleSize val="0"/>
        </c:dLbls>
        <c:gapWidth val="219"/>
        <c:overlap val="-27"/>
        <c:axId val="1101402703"/>
        <c:axId val="1101422863"/>
      </c:barChart>
      <c:catAx>
        <c:axId val="1101402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01422863"/>
        <c:crosses val="autoZero"/>
        <c:auto val="1"/>
        <c:lblAlgn val="ctr"/>
        <c:lblOffset val="100"/>
        <c:noMultiLvlLbl val="0"/>
      </c:catAx>
      <c:valAx>
        <c:axId val="11014228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1402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AA purebred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Age at slaughtering (months)</c:v>
                </c:pt>
                <c:pt idx="1">
                  <c:v>Killing-out percentage (%)</c:v>
                </c:pt>
              </c:strCache>
            </c:strRef>
          </c:cat>
          <c:val>
            <c:numRef>
              <c:f>Sheet1!$B$2:$B$3</c:f>
              <c:numCache>
                <c:formatCode>General</c:formatCode>
                <c:ptCount val="2"/>
                <c:pt idx="0">
                  <c:v>21.41</c:v>
                </c:pt>
                <c:pt idx="1">
                  <c:v>54.71</c:v>
                </c:pt>
              </c:numCache>
            </c:numRef>
          </c:val>
          <c:extLst>
            <c:ext xmlns:c16="http://schemas.microsoft.com/office/drawing/2014/chart" uri="{C3380CC4-5D6E-409C-BE32-E72D297353CC}">
              <c16:uniqueId val="{00000000-0912-4BD0-BB28-61398792B46B}"/>
            </c:ext>
          </c:extLst>
        </c:ser>
        <c:ser>
          <c:idx val="1"/>
          <c:order val="1"/>
          <c:tx>
            <c:strRef>
              <c:f>Sheet1!$C$1</c:f>
              <c:strCache>
                <c:ptCount val="1"/>
                <c:pt idx="0">
                  <c:v>AA hybrids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Age at slaughtering (months)</c:v>
                </c:pt>
                <c:pt idx="1">
                  <c:v>Killing-out percentage (%)</c:v>
                </c:pt>
              </c:strCache>
            </c:strRef>
          </c:cat>
          <c:val>
            <c:numRef>
              <c:f>Sheet1!$C$2:$C$3</c:f>
              <c:numCache>
                <c:formatCode>General</c:formatCode>
                <c:ptCount val="2"/>
                <c:pt idx="0">
                  <c:v>21.98</c:v>
                </c:pt>
                <c:pt idx="1">
                  <c:v>53.86</c:v>
                </c:pt>
              </c:numCache>
            </c:numRef>
          </c:val>
          <c:extLst>
            <c:ext xmlns:c16="http://schemas.microsoft.com/office/drawing/2014/chart" uri="{C3380CC4-5D6E-409C-BE32-E72D297353CC}">
              <c16:uniqueId val="{00000001-0912-4BD0-BB28-61398792B46B}"/>
            </c:ext>
          </c:extLst>
        </c:ser>
        <c:dLbls>
          <c:showLegendKey val="0"/>
          <c:showVal val="0"/>
          <c:showCatName val="0"/>
          <c:showSerName val="0"/>
          <c:showPercent val="0"/>
          <c:showBubbleSize val="0"/>
        </c:dLbls>
        <c:gapWidth val="219"/>
        <c:overlap val="-27"/>
        <c:axId val="1101402703"/>
        <c:axId val="1101422863"/>
      </c:barChart>
      <c:catAx>
        <c:axId val="1101402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01422863"/>
        <c:crosses val="autoZero"/>
        <c:auto val="1"/>
        <c:lblAlgn val="ctr"/>
        <c:lblOffset val="100"/>
        <c:noMultiLvlLbl val="0"/>
      </c:catAx>
      <c:valAx>
        <c:axId val="11014228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1402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51" y="6480867"/>
            <a:ext cx="27539395" cy="1378673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4" y="20799270"/>
            <a:ext cx="24299467"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5965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90956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3" y="2108347"/>
            <a:ext cx="6986096" cy="335593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4" y="2108347"/>
            <a:ext cx="20553298" cy="33559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1161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68655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61"/>
            <a:ext cx="27944386" cy="16472575"/>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32859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5"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3"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8010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4"/>
            <a:ext cx="27944386" cy="7654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9707550"/>
            <a:ext cx="13706416"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4465070"/>
            <a:ext cx="13706416"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3" y="9707550"/>
            <a:ext cx="13773918"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3" y="14465070"/>
            <a:ext cx="13773918"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5/19/2026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07928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5/19/2026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5283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5/19/2026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771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20" y="5701705"/>
            <a:ext cx="16402139"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4030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20" y="5701705"/>
            <a:ext cx="16402139"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6349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2" y="2108354"/>
            <a:ext cx="27944386" cy="7654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2" y="10541718"/>
            <a:ext cx="27944386" cy="25125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6703519"/>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CEF384D3-BD68-D045-BB96-14DF123A789F}" type="datetimeFigureOut">
              <a:rPr lang="en-US" smtClean="0"/>
              <a:t>5/19/2026</a:t>
            </a:fld>
            <a:endParaRPr lang="en-US"/>
          </a:p>
        </p:txBody>
      </p:sp>
      <p:sp>
        <p:nvSpPr>
          <p:cNvPr id="5" name="Footer Placeholder 4"/>
          <p:cNvSpPr>
            <a:spLocks noGrp="1"/>
          </p:cNvSpPr>
          <p:nvPr>
            <p:ph type="ftr" sz="quarter" idx="3"/>
          </p:nvPr>
        </p:nvSpPr>
        <p:spPr>
          <a:xfrm>
            <a:off x="10732265" y="36703519"/>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36703519"/>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F6206C09-6F33-3B4A-ACD9-EC8B621BEFB0}" type="slidenum">
              <a:rPr lang="en-US" smtClean="0"/>
              <a:t>‹#›</a:t>
            </a:fld>
            <a:endParaRPr lang="en-US"/>
          </a:p>
        </p:txBody>
      </p:sp>
    </p:spTree>
    <p:extLst>
      <p:ext uri="{BB962C8B-B14F-4D97-AF65-F5344CB8AC3E}">
        <p14:creationId xmlns:p14="http://schemas.microsoft.com/office/powerpoint/2010/main" val="867155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28776842" cy="1938992"/>
          </a:xfrm>
          <a:prstGeom prst="rect">
            <a:avLst/>
          </a:prstGeom>
          <a:noFill/>
        </p:spPr>
        <p:txBody>
          <a:bodyPr wrap="square" rtlCol="0">
            <a:spAutoFit/>
          </a:bodyPr>
          <a:lstStyle/>
          <a:p>
            <a:pPr algn="ctr"/>
            <a:r>
              <a:rPr lang="ro-RO" sz="6000" b="1" noProof="0" dirty="0">
                <a:latin typeface="Arial" charset="0"/>
                <a:ea typeface="Arial" charset="0"/>
                <a:cs typeface="Arial" charset="0"/>
              </a:rPr>
              <a:t>Efectul genotipului animalului asupra indicilor producției de carne la sacrificare la rasa pură și hibrizii cu Aberdeen Angus</a:t>
            </a:r>
            <a:endParaRPr lang="ro-RO" sz="6000" b="1" noProof="0" dirty="0">
              <a:solidFill>
                <a:srgbClr val="FF0000"/>
              </a:solidFill>
              <a:latin typeface="Arial" charset="0"/>
              <a:ea typeface="Arial" charset="0"/>
              <a:cs typeface="Arial" charset="0"/>
            </a:endParaRPr>
          </a:p>
        </p:txBody>
      </p:sp>
      <p:sp>
        <p:nvSpPr>
          <p:cNvPr id="19" name="TextBox 18"/>
          <p:cNvSpPr txBox="1"/>
          <p:nvPr/>
        </p:nvSpPr>
        <p:spPr>
          <a:xfrm>
            <a:off x="1771853" y="8660612"/>
            <a:ext cx="28359197" cy="2800767"/>
          </a:xfrm>
          <a:prstGeom prst="rect">
            <a:avLst/>
          </a:prstGeom>
          <a:noFill/>
        </p:spPr>
        <p:txBody>
          <a:bodyPr wrap="square" rtlCol="0">
            <a:spAutoFit/>
          </a:bodyPr>
          <a:lstStyle/>
          <a:p>
            <a:pPr algn="r"/>
            <a:r>
              <a:rPr lang="en-US" sz="3600" b="1" dirty="0">
                <a:latin typeface="Arial" charset="0"/>
                <a:ea typeface="Arial" charset="0"/>
                <a:cs typeface="Arial" charset="0"/>
              </a:rPr>
              <a:t>Ludovic Toma CZISZTER</a:t>
            </a:r>
            <a:r>
              <a:rPr lang="en-US" sz="3600" b="1" baseline="30000" dirty="0">
                <a:latin typeface="Arial" charset="0"/>
                <a:ea typeface="Arial" charset="0"/>
                <a:cs typeface="Arial" charset="0"/>
              </a:rPr>
              <a:t>*1,2</a:t>
            </a:r>
            <a:r>
              <a:rPr lang="en-US" sz="3600" b="1" dirty="0">
                <a:latin typeface="Arial" charset="0"/>
                <a:ea typeface="Arial" charset="0"/>
                <a:cs typeface="Arial" charset="0"/>
              </a:rPr>
              <a:t>, Iosif-Adrian BAN</a:t>
            </a:r>
            <a:r>
              <a:rPr lang="en-US" sz="3600" b="1" baseline="30000" dirty="0">
                <a:latin typeface="Arial" charset="0"/>
                <a:ea typeface="Arial" charset="0"/>
                <a:cs typeface="Arial" charset="0"/>
              </a:rPr>
              <a:t>2</a:t>
            </a:r>
            <a:r>
              <a:rPr lang="en-US" sz="3600" b="1" dirty="0">
                <a:latin typeface="Arial" charset="0"/>
                <a:ea typeface="Arial" charset="0"/>
                <a:cs typeface="Arial" charset="0"/>
              </a:rPr>
              <a:t>, Radu Ionel NEAMȚ</a:t>
            </a:r>
            <a:r>
              <a:rPr lang="en-US" sz="3600" b="1" baseline="30000" dirty="0">
                <a:latin typeface="Arial" charset="0"/>
                <a:ea typeface="Arial" charset="0"/>
                <a:cs typeface="Arial" charset="0"/>
              </a:rPr>
              <a:t>1</a:t>
            </a:r>
            <a:r>
              <a:rPr lang="en-US" sz="3600" b="1" dirty="0">
                <a:latin typeface="Arial" charset="0"/>
                <a:ea typeface="Arial" charset="0"/>
                <a:cs typeface="Arial" charset="0"/>
              </a:rPr>
              <a:t>,</a:t>
            </a:r>
            <a:r>
              <a:rPr lang="ro-RO" sz="3600" b="1" dirty="0">
                <a:latin typeface="Arial" charset="0"/>
                <a:ea typeface="Arial" charset="0"/>
                <a:cs typeface="Arial" charset="0"/>
              </a:rPr>
              <a:t> </a:t>
            </a:r>
            <a:r>
              <a:rPr lang="en-US" sz="3600" b="1" dirty="0">
                <a:latin typeface="Arial" charset="0"/>
                <a:ea typeface="Arial" charset="0"/>
                <a:cs typeface="Arial" charset="0"/>
              </a:rPr>
              <a:t>Elena Silvia ERINA </a:t>
            </a:r>
            <a:r>
              <a:rPr lang="en-US" sz="3600" b="1" baseline="30000" dirty="0">
                <a:latin typeface="Arial" charset="0"/>
                <a:ea typeface="Arial" charset="0"/>
                <a:cs typeface="Arial" charset="0"/>
              </a:rPr>
              <a:t>2</a:t>
            </a:r>
            <a:r>
              <a:rPr lang="en-US" sz="3600" b="1" dirty="0">
                <a:latin typeface="Arial" charset="0"/>
                <a:ea typeface="Arial" charset="0"/>
                <a:cs typeface="Arial" charset="0"/>
              </a:rPr>
              <a:t>, Alexandru Eugeniu MIZERANSCHI</a:t>
            </a:r>
            <a:r>
              <a:rPr lang="en-US" sz="3600" b="1" baseline="30000" dirty="0">
                <a:latin typeface="Arial" charset="0"/>
                <a:ea typeface="Arial" charset="0"/>
                <a:cs typeface="Arial" charset="0"/>
              </a:rPr>
              <a:t>1</a:t>
            </a:r>
            <a:r>
              <a:rPr lang="en-US" sz="3600" b="1" dirty="0">
                <a:latin typeface="Arial" charset="0"/>
                <a:ea typeface="Arial" charset="0"/>
                <a:cs typeface="Arial" charset="0"/>
              </a:rPr>
              <a:t>,</a:t>
            </a:r>
          </a:p>
          <a:p>
            <a:pPr algn="r"/>
            <a:r>
              <a:rPr lang="en-US" sz="3600" b="1" dirty="0">
                <a:latin typeface="Arial" charset="0"/>
                <a:ea typeface="Arial" charset="0"/>
                <a:cs typeface="Arial" charset="0"/>
              </a:rPr>
              <a:t>Simona BAUL</a:t>
            </a:r>
            <a:r>
              <a:rPr lang="en-US" sz="3600" b="1" baseline="30000" dirty="0">
                <a:latin typeface="Arial" charset="0"/>
                <a:ea typeface="Arial" charset="0"/>
                <a:cs typeface="Arial" charset="0"/>
              </a:rPr>
              <a:t>2</a:t>
            </a:r>
            <a:r>
              <a:rPr lang="en-US" sz="3600" b="1" dirty="0">
                <a:latin typeface="Arial" charset="0"/>
                <a:ea typeface="Arial" charset="0"/>
                <a:cs typeface="Arial" charset="0"/>
              </a:rPr>
              <a:t>, Ciprian Valentin MIHALI</a:t>
            </a:r>
            <a:r>
              <a:rPr lang="en-US" sz="3600" b="1" baseline="30000" dirty="0">
                <a:latin typeface="Arial" charset="0"/>
                <a:ea typeface="Arial" charset="0"/>
                <a:cs typeface="Arial" charset="0"/>
              </a:rPr>
              <a:t>1</a:t>
            </a:r>
            <a:r>
              <a:rPr lang="en-US" sz="3600" b="1" dirty="0">
                <a:latin typeface="Arial" charset="0"/>
                <a:ea typeface="Arial" charset="0"/>
                <a:cs typeface="Arial" charset="0"/>
              </a:rPr>
              <a:t>, Daniela Elena ILIE</a:t>
            </a:r>
            <a:r>
              <a:rPr lang="en-US" sz="3600" b="1" baseline="30000" dirty="0">
                <a:latin typeface="Arial" charset="0"/>
                <a:ea typeface="Arial" charset="0"/>
                <a:cs typeface="Arial" charset="0"/>
              </a:rPr>
              <a:t>1</a:t>
            </a:r>
            <a:endParaRPr lang="ro-RO" sz="3600" b="1" baseline="30000" dirty="0">
              <a:latin typeface="Arial" charset="0"/>
              <a:ea typeface="Arial" charset="0"/>
              <a:cs typeface="Arial" charset="0"/>
            </a:endParaRPr>
          </a:p>
          <a:p>
            <a:pPr algn="r"/>
            <a:endParaRPr lang="ro-RO" sz="2600" b="1" dirty="0">
              <a:latin typeface="Arial" charset="0"/>
              <a:ea typeface="Arial" charset="0"/>
              <a:cs typeface="Arial" charset="0"/>
            </a:endParaRPr>
          </a:p>
          <a:p>
            <a:pPr algn="r"/>
            <a:r>
              <a:rPr lang="en-US" sz="2600" b="1" baseline="30000" dirty="0">
                <a:latin typeface="Arial" charset="0"/>
                <a:ea typeface="Arial" charset="0"/>
                <a:cs typeface="Arial" charset="0"/>
              </a:rPr>
              <a:t>1</a:t>
            </a:r>
            <a:r>
              <a:rPr lang="en-US" sz="2600" b="1" dirty="0">
                <a:latin typeface="Arial" charset="0"/>
                <a:ea typeface="Arial" charset="0"/>
                <a:cs typeface="Arial" charset="0"/>
              </a:rPr>
              <a:t>Departmentul de </a:t>
            </a:r>
            <a:r>
              <a:rPr lang="en-US" sz="2600" b="1" dirty="0" err="1">
                <a:latin typeface="Arial" charset="0"/>
                <a:ea typeface="Arial" charset="0"/>
                <a:cs typeface="Arial" charset="0"/>
              </a:rPr>
              <a:t>Cercetare</a:t>
            </a:r>
            <a:r>
              <a:rPr lang="en-US" sz="2600" b="1" dirty="0">
                <a:latin typeface="Arial" charset="0"/>
                <a:ea typeface="Arial" charset="0"/>
                <a:cs typeface="Arial" charset="0"/>
              </a:rPr>
              <a:t>, Sta</a:t>
            </a:r>
            <a:r>
              <a:rPr lang="ro-RO" sz="2600" b="1" dirty="0">
                <a:latin typeface="Arial" charset="0"/>
                <a:ea typeface="Arial" charset="0"/>
                <a:cs typeface="Arial" charset="0"/>
              </a:rPr>
              <a:t>țiunea de Cercetare Dezvoltare pentru Creșterea Bovinelor</a:t>
            </a:r>
            <a:r>
              <a:rPr lang="en-US" sz="2600" b="1" dirty="0">
                <a:latin typeface="Arial" charset="0"/>
                <a:ea typeface="Arial" charset="0"/>
                <a:cs typeface="Arial" charset="0"/>
              </a:rPr>
              <a:t> Arad, 310059 Arad, Rom</a:t>
            </a:r>
            <a:r>
              <a:rPr lang="ro-RO" sz="2600" b="1" dirty="0">
                <a:latin typeface="Arial" charset="0"/>
                <a:ea typeface="Arial" charset="0"/>
                <a:cs typeface="Arial" charset="0"/>
              </a:rPr>
              <a:t>â</a:t>
            </a:r>
            <a:r>
              <a:rPr lang="en-US" sz="2600" b="1" dirty="0" err="1">
                <a:latin typeface="Arial" charset="0"/>
                <a:ea typeface="Arial" charset="0"/>
                <a:cs typeface="Arial" charset="0"/>
              </a:rPr>
              <a:t>nia</a:t>
            </a:r>
            <a:endParaRPr lang="en-US" sz="2600" b="1" dirty="0">
              <a:latin typeface="Arial" charset="0"/>
              <a:ea typeface="Arial" charset="0"/>
              <a:cs typeface="Arial" charset="0"/>
            </a:endParaRPr>
          </a:p>
          <a:p>
            <a:pPr algn="r"/>
            <a:r>
              <a:rPr lang="en-US" sz="2600" b="1" baseline="30000" dirty="0">
                <a:latin typeface="Arial" charset="0"/>
                <a:ea typeface="Arial" charset="0"/>
                <a:cs typeface="Arial" charset="0"/>
              </a:rPr>
              <a:t>2</a:t>
            </a:r>
            <a:r>
              <a:rPr lang="en-US" sz="2600" b="1" dirty="0">
                <a:latin typeface="Arial" charset="0"/>
                <a:ea typeface="Arial" charset="0"/>
                <a:cs typeface="Arial" charset="0"/>
              </a:rPr>
              <a:t>Department</a:t>
            </a:r>
            <a:r>
              <a:rPr lang="ro-RO" sz="2600" b="1" dirty="0">
                <a:latin typeface="Arial" charset="0"/>
                <a:ea typeface="Arial" charset="0"/>
                <a:cs typeface="Arial" charset="0"/>
              </a:rPr>
              <a:t>ul de Ingineria Producțiilor </a:t>
            </a:r>
            <a:r>
              <a:rPr lang="en-US" sz="2600" b="1" dirty="0">
                <a:latin typeface="Arial" charset="0"/>
                <a:ea typeface="Arial" charset="0"/>
                <a:cs typeface="Arial" charset="0"/>
              </a:rPr>
              <a:t>Animal</a:t>
            </a:r>
            <a:r>
              <a:rPr lang="ro-RO" sz="2600" b="1" dirty="0">
                <a:latin typeface="Arial" charset="0"/>
                <a:ea typeface="Arial" charset="0"/>
                <a:cs typeface="Arial" charset="0"/>
              </a:rPr>
              <a:t>iere</a:t>
            </a:r>
            <a:r>
              <a:rPr lang="en-US" sz="2600" b="1" dirty="0">
                <a:latin typeface="Arial" charset="0"/>
                <a:ea typeface="Arial" charset="0"/>
                <a:cs typeface="Arial" charset="0"/>
              </a:rPr>
              <a:t>, </a:t>
            </a:r>
            <a:r>
              <a:rPr lang="en-US" sz="2600" b="1" dirty="0" err="1">
                <a:latin typeface="Arial" charset="0"/>
                <a:ea typeface="Arial" charset="0"/>
                <a:cs typeface="Arial" charset="0"/>
              </a:rPr>
              <a:t>Facult</a:t>
            </a:r>
            <a:r>
              <a:rPr lang="ro-RO" sz="2600" b="1" dirty="0">
                <a:latin typeface="Arial" charset="0"/>
                <a:ea typeface="Arial" charset="0"/>
                <a:cs typeface="Arial" charset="0"/>
              </a:rPr>
              <a:t>atea de</a:t>
            </a:r>
            <a:r>
              <a:rPr lang="en-US" sz="2600" b="1" dirty="0">
                <a:latin typeface="Arial" charset="0"/>
                <a:ea typeface="Arial" charset="0"/>
                <a:cs typeface="Arial" charset="0"/>
              </a:rPr>
              <a:t> Bio</a:t>
            </a:r>
            <a:r>
              <a:rPr lang="ro-RO" sz="2600" b="1" dirty="0">
                <a:latin typeface="Arial" charset="0"/>
                <a:ea typeface="Arial" charset="0"/>
                <a:cs typeface="Arial" charset="0"/>
              </a:rPr>
              <a:t>i</a:t>
            </a:r>
            <a:r>
              <a:rPr lang="en-US" sz="2600" b="1" dirty="0" err="1">
                <a:latin typeface="Arial" charset="0"/>
                <a:ea typeface="Arial" charset="0"/>
                <a:cs typeface="Arial" charset="0"/>
              </a:rPr>
              <a:t>ngineri</a:t>
            </a:r>
            <a:r>
              <a:rPr lang="ro-RO" sz="2600" b="1" dirty="0">
                <a:latin typeface="Arial" charset="0"/>
                <a:ea typeface="Arial" charset="0"/>
                <a:cs typeface="Arial" charset="0"/>
              </a:rPr>
              <a:t>a Resurselor</a:t>
            </a:r>
            <a:r>
              <a:rPr lang="en-US" sz="2600" b="1" dirty="0">
                <a:latin typeface="Arial" charset="0"/>
                <a:ea typeface="Arial" charset="0"/>
                <a:cs typeface="Arial" charset="0"/>
              </a:rPr>
              <a:t> Animal</a:t>
            </a:r>
            <a:r>
              <a:rPr lang="ro-RO" sz="2600" b="1" dirty="0">
                <a:latin typeface="Arial" charset="0"/>
                <a:ea typeface="Arial" charset="0"/>
                <a:cs typeface="Arial" charset="0"/>
              </a:rPr>
              <a:t>iere</a:t>
            </a:r>
            <a:r>
              <a:rPr lang="en-US" sz="2600" b="1" dirty="0">
                <a:latin typeface="Arial" charset="0"/>
                <a:ea typeface="Arial" charset="0"/>
                <a:cs typeface="Arial" charset="0"/>
              </a:rPr>
              <a:t>,</a:t>
            </a:r>
            <a:endParaRPr lang="ro-RO" sz="2600" b="1" dirty="0">
              <a:latin typeface="Arial" charset="0"/>
              <a:ea typeface="Arial" charset="0"/>
              <a:cs typeface="Arial" charset="0"/>
            </a:endParaRPr>
          </a:p>
          <a:p>
            <a:pPr algn="r"/>
            <a:r>
              <a:rPr lang="en-US" sz="2600" b="1" dirty="0" err="1">
                <a:latin typeface="Arial" charset="0"/>
                <a:ea typeface="Arial" charset="0"/>
                <a:cs typeface="Arial" charset="0"/>
              </a:rPr>
              <a:t>Universit</a:t>
            </a:r>
            <a:r>
              <a:rPr lang="ro-RO" sz="2600" b="1" dirty="0">
                <a:latin typeface="Arial" charset="0"/>
                <a:ea typeface="Arial" charset="0"/>
                <a:cs typeface="Arial" charset="0"/>
              </a:rPr>
              <a:t>atea de Științele Vieții</a:t>
            </a:r>
            <a:r>
              <a:rPr lang="en-US" sz="2600" b="1" dirty="0">
                <a:latin typeface="Arial" charset="0"/>
                <a:ea typeface="Arial" charset="0"/>
                <a:cs typeface="Arial" charset="0"/>
              </a:rPr>
              <a:t> ‘</a:t>
            </a:r>
            <a:r>
              <a:rPr lang="ro-RO" sz="2600" b="1" dirty="0">
                <a:latin typeface="Arial" charset="0"/>
                <a:ea typeface="Arial" charset="0"/>
                <a:cs typeface="Arial" charset="0"/>
              </a:rPr>
              <a:t>Regele</a:t>
            </a:r>
            <a:r>
              <a:rPr lang="en-US" sz="2600" b="1" dirty="0">
                <a:latin typeface="Arial" charset="0"/>
                <a:ea typeface="Arial" charset="0"/>
                <a:cs typeface="Arial" charset="0"/>
              </a:rPr>
              <a:t> Mihai I’ </a:t>
            </a:r>
            <a:r>
              <a:rPr lang="ro-RO" sz="2600" b="1" dirty="0">
                <a:latin typeface="Arial" charset="0"/>
                <a:ea typeface="Arial" charset="0"/>
                <a:cs typeface="Arial" charset="0"/>
              </a:rPr>
              <a:t>din</a:t>
            </a:r>
            <a:r>
              <a:rPr lang="en-US" sz="2600" b="1" dirty="0">
                <a:latin typeface="Arial" charset="0"/>
                <a:ea typeface="Arial" charset="0"/>
                <a:cs typeface="Arial" charset="0"/>
              </a:rPr>
              <a:t> </a:t>
            </a:r>
            <a:r>
              <a:rPr lang="en-US" sz="2600" b="1" dirty="0" err="1">
                <a:latin typeface="Arial" charset="0"/>
                <a:ea typeface="Arial" charset="0"/>
                <a:cs typeface="Arial" charset="0"/>
              </a:rPr>
              <a:t>Timișoara</a:t>
            </a:r>
            <a:r>
              <a:rPr lang="en-US" sz="2600" b="1" dirty="0">
                <a:latin typeface="Arial" charset="0"/>
                <a:ea typeface="Arial" charset="0"/>
                <a:cs typeface="Arial" charset="0"/>
              </a:rPr>
              <a:t>, 300645 </a:t>
            </a:r>
            <a:r>
              <a:rPr lang="en-US" sz="2600" b="1" dirty="0" err="1">
                <a:latin typeface="Arial" charset="0"/>
                <a:ea typeface="Arial" charset="0"/>
                <a:cs typeface="Arial" charset="0"/>
              </a:rPr>
              <a:t>Timișoara</a:t>
            </a:r>
            <a:r>
              <a:rPr lang="en-US" sz="2600" b="1" dirty="0">
                <a:latin typeface="Arial" charset="0"/>
                <a:ea typeface="Arial" charset="0"/>
                <a:cs typeface="Arial" charset="0"/>
              </a:rPr>
              <a:t>, Rom</a:t>
            </a:r>
            <a:r>
              <a:rPr lang="ro-RO" sz="2600" b="1" dirty="0">
                <a:latin typeface="Arial" charset="0"/>
                <a:ea typeface="Arial" charset="0"/>
                <a:cs typeface="Arial" charset="0"/>
              </a:rPr>
              <a:t>â</a:t>
            </a:r>
            <a:r>
              <a:rPr lang="en-US" sz="2600" b="1" dirty="0" err="1">
                <a:latin typeface="Arial" charset="0"/>
                <a:ea typeface="Arial" charset="0"/>
                <a:cs typeface="Arial" charset="0"/>
              </a:rPr>
              <a:t>nia</a:t>
            </a:r>
            <a:endParaRPr lang="en-US" sz="3600" b="1" dirty="0">
              <a:latin typeface="Arial" charset="0"/>
              <a:ea typeface="Arial" charset="0"/>
              <a:cs typeface="Arial" charset="0"/>
            </a:endParaRPr>
          </a:p>
        </p:txBody>
      </p:sp>
      <p:sp>
        <p:nvSpPr>
          <p:cNvPr id="20" name="TextBox 19"/>
          <p:cNvSpPr txBox="1"/>
          <p:nvPr/>
        </p:nvSpPr>
        <p:spPr>
          <a:xfrm>
            <a:off x="1811223" y="11931876"/>
            <a:ext cx="28776842" cy="2677656"/>
          </a:xfrm>
          <a:prstGeom prst="rect">
            <a:avLst/>
          </a:prstGeom>
          <a:noFill/>
        </p:spPr>
        <p:txBody>
          <a:bodyPr wrap="square" rtlCol="0">
            <a:spAutoFit/>
          </a:bodyPr>
          <a:lstStyle/>
          <a:p>
            <a:r>
              <a:rPr lang="ro-RO" sz="4000" b="1" dirty="0">
                <a:latin typeface="Arial" charset="0"/>
                <a:ea typeface="Arial" charset="0"/>
                <a:cs typeface="Arial" charset="0"/>
              </a:rPr>
              <a:t>INTRODUCERE</a:t>
            </a:r>
          </a:p>
          <a:p>
            <a:r>
              <a:rPr lang="ro-RO" sz="3200" noProof="0" dirty="0">
                <a:latin typeface="Arial" charset="0"/>
                <a:ea typeface="Arial" charset="0"/>
                <a:cs typeface="Arial" charset="0"/>
              </a:rPr>
              <a:t>Succesul în producția de carne de vită depinde de efectele factorilor genetici și de mediu, precum și de interacțiunea dintre aceste elemente. Rasa de taurine influențează calitatea, cantitatea și profitabilitatea producției de carne de vită. Rasele cu maturare timpurie au procente mai ridicate de grăsime intramusculară și însușiri asociate cu frăgezimea și aroma, în comparație cu rasele continentale cu maturizare târzie. Scopul acestui studiu a fost de a evalua efectul genotipului animalului asupra indicilor de producție a cărnii de vită la sacrificare la Aberdeen Angus de rasă pură și metiși.</a:t>
            </a:r>
          </a:p>
        </p:txBody>
      </p:sp>
      <p:sp>
        <p:nvSpPr>
          <p:cNvPr id="21" name="TextBox 20"/>
          <p:cNvSpPr txBox="1"/>
          <p:nvPr/>
        </p:nvSpPr>
        <p:spPr>
          <a:xfrm>
            <a:off x="1771855" y="15610055"/>
            <a:ext cx="13708778" cy="8586966"/>
          </a:xfrm>
          <a:prstGeom prst="rect">
            <a:avLst/>
          </a:prstGeom>
          <a:noFill/>
        </p:spPr>
        <p:txBody>
          <a:bodyPr wrap="square" rtlCol="0">
            <a:spAutoFit/>
          </a:bodyPr>
          <a:lstStyle/>
          <a:p>
            <a:r>
              <a:rPr lang="ro-RO" sz="4000" b="1" dirty="0">
                <a:latin typeface="Arial" charset="0"/>
                <a:ea typeface="Arial" charset="0"/>
                <a:cs typeface="Arial" charset="0"/>
              </a:rPr>
              <a:t>MATERIAL ŞI METODE</a:t>
            </a:r>
          </a:p>
          <a:p>
            <a:pPr algn="just"/>
            <a:r>
              <a:rPr lang="ro-RO" sz="3200" dirty="0">
                <a:latin typeface="Arial" charset="0"/>
                <a:ea typeface="Arial" charset="0"/>
                <a:cs typeface="Arial" charset="0"/>
              </a:rPr>
              <a:t>Datele au fost colectate în anul 2024 de la un abator privat care sacrifică și tranșează bovine Aberdeen Angus de rasă pură și hibride</a:t>
            </a:r>
          </a:p>
          <a:p>
            <a:pPr algn="just"/>
            <a:r>
              <a:rPr lang="ro-RO" sz="3200" dirty="0">
                <a:latin typeface="Arial" charset="0"/>
                <a:ea typeface="Arial" charset="0"/>
                <a:cs typeface="Arial" charset="0"/>
              </a:rPr>
              <a:t>Un total de 1090 de bovine au fost sacrificate în anii 2021, 2022 și 2023</a:t>
            </a:r>
          </a:p>
          <a:p>
            <a:pPr algn="just"/>
            <a:r>
              <a:rPr lang="ro-RO" sz="3200" dirty="0">
                <a:latin typeface="Arial" charset="0"/>
                <a:ea typeface="Arial" charset="0"/>
                <a:cs typeface="Arial" charset="0"/>
              </a:rPr>
              <a:t>Informațiile colectate au constat în:</a:t>
            </a:r>
          </a:p>
          <a:p>
            <a:pPr marL="457200" indent="-457200" algn="just">
              <a:buFont typeface="Arial" panose="020B0604020202020204" pitchFamily="34" charset="0"/>
              <a:buChar char="•"/>
            </a:pPr>
            <a:r>
              <a:rPr lang="ro-RO" sz="3200" dirty="0">
                <a:latin typeface="Arial" charset="0"/>
                <a:ea typeface="Arial" charset="0"/>
                <a:cs typeface="Arial" charset="0"/>
              </a:rPr>
              <a:t>genotipul animalului</a:t>
            </a:r>
          </a:p>
          <a:p>
            <a:pPr marL="457200" indent="-457200" algn="just">
              <a:buFont typeface="Arial" panose="020B0604020202020204" pitchFamily="34" charset="0"/>
              <a:buChar char="•"/>
            </a:pPr>
            <a:r>
              <a:rPr lang="ro-RO" sz="3200" dirty="0">
                <a:latin typeface="Arial" charset="0"/>
                <a:ea typeface="Arial" charset="0"/>
                <a:cs typeface="Arial" charset="0"/>
              </a:rPr>
              <a:t>data nașterii</a:t>
            </a:r>
          </a:p>
          <a:p>
            <a:pPr marL="457200" indent="-457200" algn="just">
              <a:buFont typeface="Arial" panose="020B0604020202020204" pitchFamily="34" charset="0"/>
              <a:buChar char="•"/>
            </a:pPr>
            <a:r>
              <a:rPr lang="ro-RO" sz="3200" dirty="0">
                <a:latin typeface="Arial" charset="0"/>
                <a:ea typeface="Arial" charset="0"/>
                <a:cs typeface="Arial" charset="0"/>
              </a:rPr>
              <a:t>data cântăririi</a:t>
            </a:r>
          </a:p>
          <a:p>
            <a:pPr marL="457200" indent="-457200" algn="just">
              <a:buFont typeface="Arial" panose="020B0604020202020204" pitchFamily="34" charset="0"/>
              <a:buChar char="•"/>
            </a:pPr>
            <a:r>
              <a:rPr lang="ro-RO" sz="3200" dirty="0">
                <a:latin typeface="Arial" charset="0"/>
                <a:ea typeface="Arial" charset="0"/>
                <a:cs typeface="Arial" charset="0"/>
              </a:rPr>
              <a:t>rasa (Aberdeen Angus de rasă pură sau hibrid)</a:t>
            </a:r>
          </a:p>
          <a:p>
            <a:pPr marL="457200" indent="-457200" algn="just">
              <a:buFont typeface="Arial" panose="020B0604020202020204" pitchFamily="34" charset="0"/>
              <a:buChar char="•"/>
            </a:pPr>
            <a:r>
              <a:rPr lang="ro-RO" sz="3200" dirty="0">
                <a:latin typeface="Arial" charset="0"/>
                <a:ea typeface="Arial" charset="0"/>
                <a:cs typeface="Arial" charset="0"/>
              </a:rPr>
              <a:t>vârsta la sacrificare (luni)</a:t>
            </a:r>
          </a:p>
          <a:p>
            <a:pPr marL="457200" indent="-457200" algn="just">
              <a:buFont typeface="Arial" panose="020B0604020202020204" pitchFamily="34" charset="0"/>
              <a:buChar char="•"/>
            </a:pPr>
            <a:r>
              <a:rPr lang="ro-RO" sz="3200" dirty="0">
                <a:latin typeface="Arial" charset="0"/>
                <a:ea typeface="Arial" charset="0"/>
                <a:cs typeface="Arial" charset="0"/>
              </a:rPr>
              <a:t>greutatea vie</a:t>
            </a:r>
          </a:p>
          <a:p>
            <a:pPr marL="457200" indent="-457200" algn="just">
              <a:buFont typeface="Arial" panose="020B0604020202020204" pitchFamily="34" charset="0"/>
              <a:buChar char="•"/>
            </a:pPr>
            <a:r>
              <a:rPr lang="ro-RO" sz="3200" dirty="0">
                <a:latin typeface="Arial" charset="0"/>
                <a:ea typeface="Arial" charset="0"/>
                <a:cs typeface="Arial" charset="0"/>
              </a:rPr>
              <a:t>tipul de bovină (A - tauri sub 24 de luni, B - tauri peste 24 de luni, C - boi, D - femele sub 30 de luni, E - femele peste 30 de luni și refromate)</a:t>
            </a:r>
          </a:p>
          <a:p>
            <a:pPr marL="457200" indent="-457200" algn="just">
              <a:buFont typeface="Arial" panose="020B0604020202020204" pitchFamily="34" charset="0"/>
              <a:buChar char="•"/>
            </a:pPr>
            <a:r>
              <a:rPr lang="ro-RO" sz="3200" dirty="0">
                <a:latin typeface="Arial" charset="0"/>
                <a:ea typeface="Arial" charset="0"/>
                <a:cs typeface="Arial" charset="0"/>
              </a:rPr>
              <a:t>greutatea totală a carcasei, precum și a semicarcasei stânga și dreaptă</a:t>
            </a:r>
          </a:p>
          <a:p>
            <a:pPr marL="457200" indent="-457200" algn="just">
              <a:buFont typeface="Arial" panose="020B0604020202020204" pitchFamily="34" charset="0"/>
              <a:buChar char="•"/>
            </a:pPr>
            <a:r>
              <a:rPr lang="ro-RO" sz="3200" dirty="0">
                <a:latin typeface="Arial" charset="0"/>
                <a:ea typeface="Arial" charset="0"/>
                <a:cs typeface="Arial" charset="0"/>
              </a:rPr>
              <a:t>clasa de conformație SEUROP a carcasi</a:t>
            </a:r>
          </a:p>
          <a:p>
            <a:pPr marL="457200" indent="-457200" algn="just">
              <a:buFont typeface="Arial" panose="020B0604020202020204" pitchFamily="34" charset="0"/>
              <a:buChar char="•"/>
            </a:pPr>
            <a:r>
              <a:rPr lang="ro-RO" sz="3200" dirty="0">
                <a:latin typeface="Arial" charset="0"/>
                <a:ea typeface="Arial" charset="0"/>
                <a:cs typeface="Arial" charset="0"/>
              </a:rPr>
              <a:t>randamentul la sacrificare</a:t>
            </a:r>
          </a:p>
          <a:p>
            <a:pPr marL="457200" indent="-457200" algn="just">
              <a:buFont typeface="Arial" panose="020B0604020202020204" pitchFamily="34" charset="0"/>
              <a:buChar char="•"/>
            </a:pPr>
            <a:r>
              <a:rPr lang="ro-RO" sz="3200" dirty="0">
                <a:latin typeface="Arial" charset="0"/>
                <a:ea typeface="Arial" charset="0"/>
                <a:cs typeface="Arial" charset="0"/>
              </a:rPr>
              <a:t>clasa de acoperire cu grăsime</a:t>
            </a:r>
          </a:p>
        </p:txBody>
      </p:sp>
      <p:sp>
        <p:nvSpPr>
          <p:cNvPr id="22" name="TextBox 21"/>
          <p:cNvSpPr txBox="1"/>
          <p:nvPr/>
        </p:nvSpPr>
        <p:spPr>
          <a:xfrm>
            <a:off x="1665980" y="24754779"/>
            <a:ext cx="28922085" cy="5078313"/>
          </a:xfrm>
          <a:prstGeom prst="rect">
            <a:avLst/>
          </a:prstGeom>
          <a:noFill/>
        </p:spPr>
        <p:txBody>
          <a:bodyPr wrap="square" rtlCol="0">
            <a:spAutoFit/>
          </a:bodyPr>
          <a:lstStyle/>
          <a:p>
            <a:r>
              <a:rPr lang="ro-RO" sz="3600" b="1" dirty="0">
                <a:latin typeface="Arial" charset="0"/>
                <a:ea typeface="Arial" charset="0"/>
                <a:cs typeface="Arial" charset="0"/>
              </a:rPr>
              <a:t>REZULTATE ȘI DISCUȚII</a:t>
            </a:r>
          </a:p>
          <a:p>
            <a:pPr marL="457200" indent="-457200" algn="just">
              <a:buFont typeface="Wingdings" panose="05000000000000000000" pitchFamily="2" charset="2"/>
              <a:buChar char="Ø"/>
            </a:pPr>
            <a:r>
              <a:rPr lang="ro-RO" sz="3200" b="1" dirty="0">
                <a:solidFill>
                  <a:srgbClr val="FF0000"/>
                </a:solidFill>
                <a:latin typeface="Arial" charset="0"/>
                <a:ea typeface="Arial" charset="0"/>
                <a:cs typeface="Arial" charset="0"/>
              </a:rPr>
              <a:t>Vârsta la sacrificare </a:t>
            </a:r>
            <a:r>
              <a:rPr lang="ro-RO" sz="3200" dirty="0">
                <a:latin typeface="Arial" charset="0"/>
                <a:ea typeface="Arial" charset="0"/>
                <a:cs typeface="Arial" charset="0"/>
              </a:rPr>
              <a:t>a hibrizilor a fost cu 0,57 luni mai mare decât la rasa pură (</a:t>
            </a:r>
            <a:r>
              <a:rPr lang="ro-RO" sz="3200" b="1" dirty="0">
                <a:solidFill>
                  <a:srgbClr val="FF0000"/>
                </a:solidFill>
                <a:latin typeface="Arial" charset="0"/>
                <a:ea typeface="Arial" charset="0"/>
                <a:cs typeface="Arial" charset="0"/>
              </a:rPr>
              <a:t>p&lt;0,05</a:t>
            </a:r>
            <a:r>
              <a:rPr lang="ro-RO" sz="3200" dirty="0">
                <a:latin typeface="Arial" charset="0"/>
                <a:ea typeface="Arial" charset="0"/>
                <a:cs typeface="Arial" charset="0"/>
              </a:rPr>
              <a:t>), adică hibrizii erau cu aproximativ au avut o vârstă cu 17 zile mai mare când au fost trimiși la abator</a:t>
            </a:r>
          </a:p>
          <a:p>
            <a:pPr marL="457200" indent="-457200" algn="just">
              <a:buFont typeface="Wingdings" panose="05000000000000000000" pitchFamily="2" charset="2"/>
              <a:buChar char="Ø"/>
            </a:pPr>
            <a:r>
              <a:rPr lang="ro-RO" sz="3200" b="1" dirty="0">
                <a:latin typeface="Arial" charset="0"/>
                <a:ea typeface="Arial" charset="0"/>
                <a:cs typeface="Arial" charset="0"/>
              </a:rPr>
              <a:t>Greutatea vie la sacrificare </a:t>
            </a:r>
            <a:r>
              <a:rPr lang="ro-RO" sz="3200" dirty="0">
                <a:latin typeface="Arial" charset="0"/>
                <a:ea typeface="Arial" charset="0"/>
                <a:cs typeface="Arial" charset="0"/>
              </a:rPr>
              <a:t>a fost cu 4% mai mare la rasa pură comparativ cu hibrizii, diferență care nu a fost semnificativă statistic (p&gt;0,05)</a:t>
            </a:r>
          </a:p>
          <a:p>
            <a:pPr marL="457200" indent="-457200" algn="just">
              <a:buFont typeface="Wingdings" panose="05000000000000000000" pitchFamily="2" charset="2"/>
              <a:buChar char="Ø"/>
            </a:pPr>
            <a:r>
              <a:rPr lang="ro-RO" sz="3200" b="1" dirty="0">
                <a:latin typeface="Arial" charset="0"/>
                <a:ea typeface="Arial" charset="0"/>
                <a:cs typeface="Arial" charset="0"/>
              </a:rPr>
              <a:t>Carcasa</a:t>
            </a:r>
            <a:r>
              <a:rPr lang="ro-RO" sz="3200" dirty="0">
                <a:latin typeface="Arial" charset="0"/>
                <a:ea typeface="Arial" charset="0"/>
                <a:cs typeface="Arial" charset="0"/>
              </a:rPr>
              <a:t> animalelor de rasă pură a fost cu 17,84 kg mai grea decât la hibrizi, valoare foarte mică pentru a fi considerată semnificativă (p&gt;0,05)</a:t>
            </a:r>
          </a:p>
          <a:p>
            <a:pPr marL="457200" indent="-457200" algn="just">
              <a:buFont typeface="Wingdings" panose="05000000000000000000" pitchFamily="2" charset="2"/>
              <a:buChar char="Ø"/>
            </a:pPr>
            <a:r>
              <a:rPr lang="ro-RO" sz="3200" b="1" dirty="0">
                <a:solidFill>
                  <a:srgbClr val="FF0000"/>
                </a:solidFill>
                <a:latin typeface="Arial" charset="0"/>
                <a:ea typeface="Arial" charset="0"/>
                <a:cs typeface="Arial" charset="0"/>
              </a:rPr>
              <a:t>Randamentul la sacrificare </a:t>
            </a:r>
            <a:r>
              <a:rPr lang="ro-RO" sz="3200" dirty="0">
                <a:latin typeface="Arial" charset="0"/>
                <a:ea typeface="Arial" charset="0"/>
                <a:cs typeface="Arial" charset="0"/>
              </a:rPr>
              <a:t>a fost mai mare la rasa pură decât la hibrizi (54,71% și respectiv, 53,86%), iar diferența de 0,85% a fost semnificativă statistic (</a:t>
            </a:r>
            <a:r>
              <a:rPr lang="ro-RO" sz="3200" b="1" dirty="0">
                <a:solidFill>
                  <a:srgbClr val="FF0000"/>
                </a:solidFill>
                <a:latin typeface="Arial" charset="0"/>
                <a:ea typeface="Arial" charset="0"/>
                <a:cs typeface="Arial" charset="0"/>
              </a:rPr>
              <a:t>p&lt;0,05</a:t>
            </a:r>
            <a:r>
              <a:rPr lang="ro-RO" sz="3200" dirty="0">
                <a:latin typeface="Arial" charset="0"/>
                <a:ea typeface="Arial" charset="0"/>
                <a:cs typeface="Arial" charset="0"/>
              </a:rPr>
              <a:t>)</a:t>
            </a:r>
          </a:p>
          <a:p>
            <a:pPr marL="457200" indent="-457200" algn="just">
              <a:buFont typeface="Wingdings" panose="05000000000000000000" pitchFamily="2" charset="2"/>
              <a:buChar char="Ø"/>
            </a:pPr>
            <a:r>
              <a:rPr lang="ro-RO" sz="3200" dirty="0">
                <a:latin typeface="Arial" charset="0"/>
                <a:ea typeface="Arial" charset="0"/>
                <a:cs typeface="Arial" charset="0"/>
              </a:rPr>
              <a:t>Atât la rasa pură cât și la hibrizi, </a:t>
            </a:r>
            <a:r>
              <a:rPr lang="ro-RO" sz="3200" b="1" dirty="0">
                <a:latin typeface="Arial" charset="0"/>
                <a:ea typeface="Arial" charset="0"/>
                <a:cs typeface="Arial" charset="0"/>
              </a:rPr>
              <a:t>clasa de conformație </a:t>
            </a:r>
            <a:r>
              <a:rPr lang="ro-RO" sz="3200" dirty="0">
                <a:latin typeface="Arial" charset="0"/>
                <a:ea typeface="Arial" charset="0"/>
                <a:cs typeface="Arial" charset="0"/>
              </a:rPr>
              <a:t>a fost în medie foarte apropiată de valoarea 5 (R, Bun), iar diferența a fost nesemnificativă statistic (p&gt;0,05)</a:t>
            </a:r>
          </a:p>
          <a:p>
            <a:pPr marL="457200" indent="-457200" algn="just">
              <a:buFont typeface="Wingdings" panose="05000000000000000000" pitchFamily="2" charset="2"/>
              <a:buChar char="Ø"/>
            </a:pPr>
            <a:r>
              <a:rPr lang="ro-RO" sz="3200" b="1" dirty="0">
                <a:latin typeface="Arial" charset="0"/>
                <a:ea typeface="Arial" charset="0"/>
                <a:cs typeface="Arial" charset="0"/>
              </a:rPr>
              <a:t>Acoperirea cu grăsime a carcasei </a:t>
            </a:r>
            <a:r>
              <a:rPr lang="ro-RO" sz="3200" dirty="0">
                <a:latin typeface="Arial" charset="0"/>
                <a:ea typeface="Arial" charset="0"/>
                <a:cs typeface="Arial" charset="0"/>
              </a:rPr>
              <a:t>a fost foarte similară la cele două grupe genetice (3,41 pentru rasa pură și 3,42 pentru hibrizi) și nesemnificative (p&gt;0,05)</a:t>
            </a:r>
          </a:p>
        </p:txBody>
      </p:sp>
      <p:sp>
        <p:nvSpPr>
          <p:cNvPr id="23" name="TextBox 22"/>
          <p:cNvSpPr txBox="1"/>
          <p:nvPr/>
        </p:nvSpPr>
        <p:spPr>
          <a:xfrm>
            <a:off x="1811223" y="35536678"/>
            <a:ext cx="28359198" cy="2677656"/>
          </a:xfrm>
          <a:prstGeom prst="rect">
            <a:avLst/>
          </a:prstGeom>
          <a:noFill/>
        </p:spPr>
        <p:txBody>
          <a:bodyPr wrap="square" rtlCol="0">
            <a:spAutoFit/>
          </a:bodyPr>
          <a:lstStyle/>
          <a:p>
            <a:r>
              <a:rPr lang="ro-RO" sz="4000" b="1" dirty="0">
                <a:latin typeface="Arial" charset="0"/>
                <a:ea typeface="Arial" charset="0"/>
                <a:cs typeface="Arial" charset="0"/>
              </a:rPr>
              <a:t>CONCLUZII</a:t>
            </a:r>
          </a:p>
          <a:p>
            <a:pPr algn="just"/>
            <a:r>
              <a:rPr lang="ro-RO" sz="3200" dirty="0">
                <a:latin typeface="Arial" charset="0"/>
                <a:ea typeface="Arial" charset="0"/>
                <a:cs typeface="Arial" charset="0"/>
              </a:rPr>
              <a:t>Comparând taurinele de rasă pură Aberdeen Angus cu hibrizii F1 cu rasele locale, rezultatele au arătat că taurinele de rasă pură au avut o vârstă de sacrificare mai mică și un randament la sacrificare mai mare decât hibrizii. Alte însușiri, cum ar fi greutatea vie la sacrificare, greutatea carcasei, clasa de conformație și clasa de acoperire cu grăsime a carcasei, au fost similare între cele două grupe de genotipuri.</a:t>
            </a:r>
          </a:p>
          <a:p>
            <a:pPr algn="just"/>
            <a:r>
              <a:rPr lang="ro-RO" sz="3200" dirty="0">
                <a:latin typeface="Arial" charset="0"/>
                <a:ea typeface="Arial" charset="0"/>
                <a:cs typeface="Arial" charset="0"/>
              </a:rPr>
              <a:t>În concluzie, conform constatărilor noastre, a existat un efect mic al hibridării asupra însușirilor studiate ale cărnii de vită la sacrificare.</a:t>
            </a: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ro-RO" sz="6000" b="1" dirty="0">
                <a:latin typeface="Arial Black" panose="020B0A04020102020204" pitchFamily="34" charset="0"/>
              </a:rPr>
              <a:t>Conferința anuală</a:t>
            </a:r>
            <a:endParaRPr lang="en-US" sz="6000" b="1" dirty="0">
              <a:latin typeface="Arial Black" panose="020B0A04020102020204" pitchFamily="34" charset="0"/>
            </a:endParaRPr>
          </a:p>
          <a:p>
            <a:pPr algn="ctr"/>
            <a:r>
              <a:rPr lang="en-US" sz="6000" b="1" dirty="0">
                <a:latin typeface="Arial Black" panose="020B0A04020102020204" pitchFamily="34" charset="0"/>
              </a:rPr>
              <a:t>"</a:t>
            </a:r>
            <a:r>
              <a:rPr lang="en-US" sz="6000" b="1" dirty="0" err="1">
                <a:latin typeface="Arial Black" panose="020B0A04020102020204" pitchFamily="34" charset="0"/>
              </a:rPr>
              <a:t>Realizări</a:t>
            </a:r>
            <a:r>
              <a:rPr lang="en-US" sz="6000" b="1" dirty="0">
                <a:latin typeface="Arial Black" panose="020B0A04020102020204" pitchFamily="34" charset="0"/>
              </a:rPr>
              <a:t> </a:t>
            </a:r>
            <a:r>
              <a:rPr lang="en-US" sz="6000" b="1" dirty="0" err="1">
                <a:latin typeface="Arial Black" panose="020B0A04020102020204" pitchFamily="34" charset="0"/>
              </a:rPr>
              <a:t>și</a:t>
            </a:r>
            <a:r>
              <a:rPr lang="en-US" sz="6000" b="1" dirty="0">
                <a:latin typeface="Arial Black" panose="020B0A04020102020204" pitchFamily="34" charset="0"/>
              </a:rPr>
              <a:t> perspective </a:t>
            </a:r>
            <a:r>
              <a:rPr lang="en-US" sz="6000" b="1" dirty="0" err="1">
                <a:latin typeface="Arial Black" panose="020B0A04020102020204" pitchFamily="34" charset="0"/>
              </a:rPr>
              <a:t>în</a:t>
            </a:r>
            <a:r>
              <a:rPr lang="en-US" sz="6000" b="1" dirty="0">
                <a:latin typeface="Arial Black" panose="020B0A04020102020204" pitchFamily="34" charset="0"/>
              </a:rPr>
              <a:t> </a:t>
            </a:r>
            <a:r>
              <a:rPr lang="en-US" sz="6000" b="1" dirty="0" err="1">
                <a:latin typeface="Arial Black" panose="020B0A04020102020204" pitchFamily="34" charset="0"/>
              </a:rPr>
              <a:t>cercetarea</a:t>
            </a:r>
            <a:r>
              <a:rPr lang="en-US" sz="6000" b="1" dirty="0">
                <a:latin typeface="Arial Black" panose="020B0A04020102020204" pitchFamily="34" charset="0"/>
              </a:rPr>
              <a:t> </a:t>
            </a:r>
            <a:r>
              <a:rPr lang="en-US" sz="6000" b="1" dirty="0" err="1">
                <a:latin typeface="Arial Black" panose="020B0A04020102020204" pitchFamily="34" charset="0"/>
              </a:rPr>
              <a:t>agricolă</a:t>
            </a:r>
            <a:r>
              <a:rPr lang="en-US" sz="6000" b="1" dirty="0">
                <a:latin typeface="Arial Black" panose="020B0A04020102020204" pitchFamily="34" charset="0"/>
              </a:rPr>
              <a:t> </a:t>
            </a:r>
          </a:p>
          <a:p>
            <a:pPr algn="ctr"/>
            <a:r>
              <a:rPr lang="en-US" sz="6000" b="1" dirty="0" err="1">
                <a:latin typeface="Arial Black" panose="020B0A04020102020204" pitchFamily="34" charset="0"/>
              </a:rPr>
              <a:t>și</a:t>
            </a:r>
            <a:r>
              <a:rPr lang="en-US" sz="6000" b="1" dirty="0">
                <a:latin typeface="Arial Black" panose="020B0A04020102020204" pitchFamily="34" charset="0"/>
              </a:rPr>
              <a:t> </a:t>
            </a:r>
            <a:r>
              <a:rPr lang="en-US" sz="6000" b="1" dirty="0" err="1">
                <a:latin typeface="Arial Black" panose="020B0A04020102020204" pitchFamily="34" charset="0"/>
              </a:rPr>
              <a:t>silvică</a:t>
            </a:r>
            <a:r>
              <a:rPr lang="en-US" sz="6000" b="1" dirty="0">
                <a:latin typeface="Arial Black" panose="020B0A04020102020204" pitchFamily="34" charset="0"/>
              </a:rPr>
              <a:t> </a:t>
            </a:r>
            <a:r>
              <a:rPr lang="en-US" sz="6000" b="1" dirty="0" err="1">
                <a:latin typeface="Arial Black" panose="020B0A04020102020204" pitchFamily="34" charset="0"/>
              </a:rPr>
              <a:t>românească</a:t>
            </a:r>
            <a:r>
              <a:rPr lang="en-US" sz="6000" b="1" dirty="0">
                <a:latin typeface="Arial Black" panose="020B0A04020102020204" pitchFamily="34" charset="0"/>
              </a:rPr>
              <a:t>”</a:t>
            </a:r>
          </a:p>
          <a:p>
            <a:pPr algn="ctr"/>
            <a:r>
              <a:rPr lang="en-US" sz="6000" b="1" dirty="0">
                <a:latin typeface="Arial Black" panose="020B0A04020102020204" pitchFamily="34" charset="0"/>
              </a:rPr>
              <a:t>Edi</a:t>
            </a:r>
            <a:r>
              <a:rPr lang="ro-RO" sz="6000" b="1" dirty="0" err="1">
                <a:latin typeface="Arial Black" panose="020B0A04020102020204" pitchFamily="34" charset="0"/>
              </a:rPr>
              <a:t>ția</a:t>
            </a:r>
            <a:r>
              <a:rPr lang="ro-RO" sz="6000" b="1" dirty="0">
                <a:latin typeface="Arial Black" panose="020B0A04020102020204" pitchFamily="34" charset="0"/>
              </a:rPr>
              <a:t> a V-a – 2</a:t>
            </a:r>
            <a:r>
              <a:rPr lang="en-US" sz="6000" b="1" dirty="0">
                <a:latin typeface="Arial Black" panose="020B0A04020102020204" pitchFamily="34" charset="0"/>
              </a:rPr>
              <a:t>8</a:t>
            </a:r>
            <a:r>
              <a:rPr lang="ro-RO" sz="6000" b="1" dirty="0">
                <a:latin typeface="Arial Black" panose="020B0A04020102020204" pitchFamily="34" charset="0"/>
              </a:rPr>
              <a:t> mai 2026</a:t>
            </a:r>
          </a:p>
          <a:p>
            <a:endParaRPr lang="en-US" sz="6000" dirty="0"/>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sp>
        <p:nvSpPr>
          <p:cNvPr id="2" name="TextBox 1">
            <a:extLst>
              <a:ext uri="{FF2B5EF4-FFF2-40B4-BE49-F238E27FC236}">
                <a16:creationId xmlns:a16="http://schemas.microsoft.com/office/drawing/2014/main" id="{2DA150BD-C1A2-B139-17D2-9FF72862EF75}"/>
              </a:ext>
            </a:extLst>
          </p:cNvPr>
          <p:cNvSpPr txBox="1"/>
          <p:nvPr/>
        </p:nvSpPr>
        <p:spPr>
          <a:xfrm>
            <a:off x="15900229" y="16221154"/>
            <a:ext cx="6980736" cy="4524315"/>
          </a:xfrm>
          <a:prstGeom prst="rect">
            <a:avLst/>
          </a:prstGeom>
          <a:noFill/>
        </p:spPr>
        <p:txBody>
          <a:bodyPr wrap="square" rtlCol="0">
            <a:spAutoFit/>
          </a:bodyPr>
          <a:lstStyle/>
          <a:p>
            <a:pPr algn="just"/>
            <a:r>
              <a:rPr lang="ro-RO" sz="3200" dirty="0">
                <a:latin typeface="Arial" charset="0"/>
                <a:ea typeface="Arial" charset="0"/>
                <a:cs typeface="Arial" charset="0"/>
              </a:rPr>
              <a:t>Indicatorii studiați au fost:</a:t>
            </a:r>
          </a:p>
          <a:p>
            <a:pPr marL="571500" indent="-571500" algn="just">
              <a:buFont typeface="Arial" panose="020B0604020202020204" pitchFamily="34" charset="0"/>
              <a:buChar char="•"/>
            </a:pPr>
            <a:r>
              <a:rPr lang="ro-RO" sz="3200" dirty="0">
                <a:latin typeface="Arial" charset="0"/>
                <a:ea typeface="Arial" charset="0"/>
                <a:cs typeface="Arial" charset="0"/>
              </a:rPr>
              <a:t>Vârsta la sacrificare</a:t>
            </a:r>
          </a:p>
          <a:p>
            <a:pPr marL="571500" indent="-571500" algn="just">
              <a:buFont typeface="Arial" panose="020B0604020202020204" pitchFamily="34" charset="0"/>
              <a:buChar char="•"/>
            </a:pPr>
            <a:r>
              <a:rPr lang="ro-RO" sz="3200" dirty="0">
                <a:latin typeface="Arial" charset="0"/>
                <a:ea typeface="Arial" charset="0"/>
                <a:cs typeface="Arial" charset="0"/>
              </a:rPr>
              <a:t>Greutatea vie la sacrificare</a:t>
            </a:r>
          </a:p>
          <a:p>
            <a:pPr marL="571500" indent="-571500" algn="just">
              <a:buFont typeface="Arial" panose="020B0604020202020204" pitchFamily="34" charset="0"/>
              <a:buChar char="•"/>
            </a:pPr>
            <a:r>
              <a:rPr lang="ro-RO" sz="3200" dirty="0">
                <a:latin typeface="Arial" charset="0"/>
                <a:ea typeface="Arial" charset="0"/>
                <a:cs typeface="Arial" charset="0"/>
              </a:rPr>
              <a:t>Greutatea totală a carcasei</a:t>
            </a:r>
          </a:p>
          <a:p>
            <a:pPr marL="571500" indent="-571500">
              <a:buFont typeface="Arial" panose="020B0604020202020204" pitchFamily="34" charset="0"/>
              <a:buChar char="•"/>
            </a:pPr>
            <a:r>
              <a:rPr lang="ro-RO" sz="3200" dirty="0">
                <a:latin typeface="Arial" charset="0"/>
                <a:ea typeface="Arial" charset="0"/>
                <a:cs typeface="Arial" charset="0"/>
              </a:rPr>
              <a:t>Greutatea jumătății drepte și stângi a carcasei</a:t>
            </a:r>
          </a:p>
          <a:p>
            <a:pPr marL="571500" indent="-571500" algn="just">
              <a:buFont typeface="Arial" panose="020B0604020202020204" pitchFamily="34" charset="0"/>
              <a:buChar char="•"/>
            </a:pPr>
            <a:r>
              <a:rPr lang="ro-RO" sz="3200" dirty="0">
                <a:latin typeface="Arial" charset="0"/>
                <a:ea typeface="Arial" charset="0"/>
                <a:cs typeface="Arial" charset="0"/>
              </a:rPr>
              <a:t>Randamentul la sacrificare</a:t>
            </a:r>
          </a:p>
          <a:p>
            <a:pPr marL="571500" indent="-571500" algn="just">
              <a:buFont typeface="Arial" panose="020B0604020202020204" pitchFamily="34" charset="0"/>
              <a:buChar char="•"/>
            </a:pPr>
            <a:r>
              <a:rPr lang="ro-RO" sz="3200" dirty="0">
                <a:latin typeface="Arial" charset="0"/>
                <a:ea typeface="Arial" charset="0"/>
                <a:cs typeface="Arial" charset="0"/>
              </a:rPr>
              <a:t>Clasa sde conformație a carcasei</a:t>
            </a:r>
          </a:p>
          <a:p>
            <a:pPr marL="571500" indent="-571500" algn="just">
              <a:buFont typeface="Arial" panose="020B0604020202020204" pitchFamily="34" charset="0"/>
              <a:buChar char="•"/>
            </a:pPr>
            <a:r>
              <a:rPr lang="ro-RO" sz="3200" dirty="0">
                <a:latin typeface="Arial" charset="0"/>
                <a:ea typeface="Arial" charset="0"/>
                <a:cs typeface="Arial" charset="0"/>
              </a:rPr>
              <a:t>Clasa de acoperire cu grăsime</a:t>
            </a:r>
          </a:p>
        </p:txBody>
      </p:sp>
      <p:graphicFrame>
        <p:nvGraphicFramePr>
          <p:cNvPr id="4" name="Table 3">
            <a:extLst>
              <a:ext uri="{FF2B5EF4-FFF2-40B4-BE49-F238E27FC236}">
                <a16:creationId xmlns:a16="http://schemas.microsoft.com/office/drawing/2014/main" id="{9E237C89-9E54-75B0-6666-EA81E41A25DC}"/>
              </a:ext>
            </a:extLst>
          </p:cNvPr>
          <p:cNvGraphicFramePr>
            <a:graphicFrameLocks noGrp="1"/>
          </p:cNvGraphicFramePr>
          <p:nvPr>
            <p:extLst>
              <p:ext uri="{D42A27DB-BD31-4B8C-83A1-F6EECF244321}">
                <p14:modId xmlns:p14="http://schemas.microsoft.com/office/powerpoint/2010/main" val="442809829"/>
              </p:ext>
            </p:extLst>
          </p:nvPr>
        </p:nvGraphicFramePr>
        <p:xfrm>
          <a:off x="22880965" y="16422788"/>
          <a:ext cx="8036169" cy="4500828"/>
        </p:xfrm>
        <a:graphic>
          <a:graphicData uri="http://schemas.openxmlformats.org/drawingml/2006/table">
            <a:tbl>
              <a:tblPr firstRow="1" firstCol="1" bandRow="1">
                <a:tableStyleId>{5C22544A-7EE6-4342-B048-85BDC9FD1C3A}</a:tableStyleId>
              </a:tblPr>
              <a:tblGrid>
                <a:gridCol w="3579328">
                  <a:extLst>
                    <a:ext uri="{9D8B030D-6E8A-4147-A177-3AD203B41FA5}">
                      <a16:colId xmlns:a16="http://schemas.microsoft.com/office/drawing/2014/main" val="3570275493"/>
                    </a:ext>
                  </a:extLst>
                </a:gridCol>
                <a:gridCol w="4456841">
                  <a:extLst>
                    <a:ext uri="{9D8B030D-6E8A-4147-A177-3AD203B41FA5}">
                      <a16:colId xmlns:a16="http://schemas.microsoft.com/office/drawing/2014/main" val="58214159"/>
                    </a:ext>
                  </a:extLst>
                </a:gridCol>
              </a:tblGrid>
              <a:tr h="1163970">
                <a:tc>
                  <a:txBody>
                    <a:bodyPr/>
                    <a:lstStyle/>
                    <a:p>
                      <a:pPr algn="ctr">
                        <a:lnSpc>
                          <a:spcPct val="115000"/>
                        </a:lnSpc>
                        <a:spcAft>
                          <a:spcPts val="1000"/>
                        </a:spcAft>
                        <a:buNone/>
                      </a:pPr>
                      <a:r>
                        <a:rPr lang="ro-RO" sz="2600" kern="100" dirty="0">
                          <a:effectLst/>
                          <a:latin typeface="Arial" panose="020B0604020202020204" pitchFamily="34" charset="0"/>
                          <a:cs typeface="Arial" panose="020B0604020202020204" pitchFamily="34" charset="0"/>
                        </a:rPr>
                        <a:t>Clasa de conformație a carcasei</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1000"/>
                        </a:spcAft>
                        <a:buNone/>
                      </a:pPr>
                      <a:r>
                        <a:rPr lang="ro-RO" sz="2600" kern="100" dirty="0">
                          <a:effectLst/>
                          <a:latin typeface="Arial" panose="020B0604020202020204" pitchFamily="34" charset="0"/>
                          <a:cs typeface="Arial" panose="020B0604020202020204" pitchFamily="34" charset="0"/>
                        </a:rPr>
                        <a:t>Numărul alocat</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43957967"/>
                  </a:ext>
                </a:extLst>
              </a:tr>
              <a:tr h="556143">
                <a:tc>
                  <a:txBody>
                    <a:bodyPr/>
                    <a:lstStyle/>
                    <a:p>
                      <a:pPr algn="ctr">
                        <a:lnSpc>
                          <a:spcPct val="115000"/>
                        </a:lnSpc>
                        <a:spcAft>
                          <a:spcPts val="1000"/>
                        </a:spcAft>
                        <a:buNone/>
                      </a:pPr>
                      <a:r>
                        <a:rPr lang="en-GB" sz="2600" kern="100" dirty="0">
                          <a:effectLst/>
                          <a:latin typeface="Arial" panose="020B0604020202020204" pitchFamily="34" charset="0"/>
                          <a:cs typeface="Arial" panose="020B0604020202020204" pitchFamily="34" charset="0"/>
                        </a:rPr>
                        <a:t>-P</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1000"/>
                        </a:spcAft>
                        <a:buNone/>
                      </a:pPr>
                      <a:r>
                        <a:rPr lang="en-GB" sz="2600" kern="100">
                          <a:effectLst/>
                          <a:latin typeface="Arial" panose="020B0604020202020204" pitchFamily="34" charset="0"/>
                          <a:cs typeface="Arial" panose="020B0604020202020204" pitchFamily="34" charset="0"/>
                        </a:rPr>
                        <a:t>1</a:t>
                      </a:r>
                      <a:endParaRPr lang="en-US" sz="2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9677488"/>
                  </a:ext>
                </a:extLst>
              </a:tr>
              <a:tr h="556143">
                <a:tc>
                  <a:txBody>
                    <a:bodyPr/>
                    <a:lstStyle/>
                    <a:p>
                      <a:pPr algn="ctr">
                        <a:lnSpc>
                          <a:spcPct val="115000"/>
                        </a:lnSpc>
                        <a:spcAft>
                          <a:spcPts val="1000"/>
                        </a:spcAft>
                        <a:buNone/>
                      </a:pPr>
                      <a:r>
                        <a:rPr lang="en-GB" sz="2600" kern="100" dirty="0">
                          <a:effectLst/>
                          <a:latin typeface="Arial" panose="020B0604020202020204" pitchFamily="34" charset="0"/>
                          <a:cs typeface="Arial" panose="020B0604020202020204" pitchFamily="34" charset="0"/>
                        </a:rPr>
                        <a:t>P+</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1000"/>
                        </a:spcAft>
                        <a:buNone/>
                      </a:pPr>
                      <a:r>
                        <a:rPr lang="en-GB" sz="2600" kern="100">
                          <a:effectLst/>
                          <a:latin typeface="Arial" panose="020B0604020202020204" pitchFamily="34" charset="0"/>
                          <a:cs typeface="Arial" panose="020B0604020202020204" pitchFamily="34" charset="0"/>
                        </a:rPr>
                        <a:t>2</a:t>
                      </a:r>
                      <a:endParaRPr lang="en-US" sz="2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49273792"/>
                  </a:ext>
                </a:extLst>
              </a:tr>
              <a:tr h="556143">
                <a:tc>
                  <a:txBody>
                    <a:bodyPr/>
                    <a:lstStyle/>
                    <a:p>
                      <a:pPr algn="ctr">
                        <a:lnSpc>
                          <a:spcPct val="115000"/>
                        </a:lnSpc>
                        <a:spcAft>
                          <a:spcPts val="1000"/>
                        </a:spcAft>
                        <a:buNone/>
                      </a:pPr>
                      <a:r>
                        <a:rPr lang="en-GB" sz="2600" kern="100" dirty="0">
                          <a:effectLst/>
                          <a:latin typeface="Arial" panose="020B0604020202020204" pitchFamily="34" charset="0"/>
                          <a:cs typeface="Arial" panose="020B0604020202020204" pitchFamily="34" charset="0"/>
                        </a:rPr>
                        <a:t>-O</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1000"/>
                        </a:spcAft>
                        <a:buNone/>
                      </a:pPr>
                      <a:r>
                        <a:rPr lang="en-GB" sz="2600" kern="100" dirty="0">
                          <a:effectLst/>
                          <a:latin typeface="Arial" panose="020B0604020202020204" pitchFamily="34" charset="0"/>
                          <a:cs typeface="Arial" panose="020B0604020202020204" pitchFamily="34" charset="0"/>
                        </a:rPr>
                        <a:t>3</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7065370"/>
                  </a:ext>
                </a:extLst>
              </a:tr>
              <a:tr h="556143">
                <a:tc>
                  <a:txBody>
                    <a:bodyPr/>
                    <a:lstStyle/>
                    <a:p>
                      <a:pPr algn="ctr">
                        <a:lnSpc>
                          <a:spcPct val="115000"/>
                        </a:lnSpc>
                        <a:spcAft>
                          <a:spcPts val="1000"/>
                        </a:spcAft>
                        <a:buNone/>
                      </a:pPr>
                      <a:r>
                        <a:rPr lang="en-GB" sz="2600" kern="100">
                          <a:effectLst/>
                          <a:latin typeface="Arial" panose="020B0604020202020204" pitchFamily="34" charset="0"/>
                          <a:cs typeface="Arial" panose="020B0604020202020204" pitchFamily="34" charset="0"/>
                        </a:rPr>
                        <a:t>O+</a:t>
                      </a:r>
                      <a:endParaRPr lang="en-US" sz="2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1000"/>
                        </a:spcAft>
                        <a:buNone/>
                      </a:pPr>
                      <a:r>
                        <a:rPr lang="en-GB" sz="2600" kern="100" dirty="0">
                          <a:effectLst/>
                          <a:latin typeface="Arial" panose="020B0604020202020204" pitchFamily="34" charset="0"/>
                          <a:cs typeface="Arial" panose="020B0604020202020204" pitchFamily="34" charset="0"/>
                        </a:rPr>
                        <a:t>4</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27949066"/>
                  </a:ext>
                </a:extLst>
              </a:tr>
              <a:tr h="556143">
                <a:tc>
                  <a:txBody>
                    <a:bodyPr/>
                    <a:lstStyle/>
                    <a:p>
                      <a:pPr algn="ctr">
                        <a:lnSpc>
                          <a:spcPct val="115000"/>
                        </a:lnSpc>
                        <a:spcAft>
                          <a:spcPts val="1000"/>
                        </a:spcAft>
                        <a:buNone/>
                      </a:pPr>
                      <a:r>
                        <a:rPr lang="en-GB" sz="2600" kern="100" dirty="0">
                          <a:effectLst/>
                          <a:latin typeface="Arial" panose="020B0604020202020204" pitchFamily="34" charset="0"/>
                          <a:cs typeface="Arial" panose="020B0604020202020204" pitchFamily="34" charset="0"/>
                        </a:rPr>
                        <a:t>R</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1000"/>
                        </a:spcAft>
                        <a:buNone/>
                      </a:pPr>
                      <a:r>
                        <a:rPr lang="en-GB" sz="2600" kern="100" dirty="0">
                          <a:effectLst/>
                          <a:latin typeface="Arial" panose="020B0604020202020204" pitchFamily="34" charset="0"/>
                          <a:cs typeface="Arial" panose="020B0604020202020204" pitchFamily="34" charset="0"/>
                        </a:rPr>
                        <a:t>5</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89763394"/>
                  </a:ext>
                </a:extLst>
              </a:tr>
              <a:tr h="556143">
                <a:tc>
                  <a:txBody>
                    <a:bodyPr/>
                    <a:lstStyle/>
                    <a:p>
                      <a:pPr algn="ctr">
                        <a:lnSpc>
                          <a:spcPct val="115000"/>
                        </a:lnSpc>
                        <a:spcAft>
                          <a:spcPts val="1000"/>
                        </a:spcAft>
                        <a:buNone/>
                      </a:pPr>
                      <a:r>
                        <a:rPr lang="en-GB" sz="2600" kern="100" dirty="0">
                          <a:effectLst/>
                          <a:latin typeface="Arial" panose="020B0604020202020204" pitchFamily="34" charset="0"/>
                          <a:cs typeface="Arial" panose="020B0604020202020204" pitchFamily="34" charset="0"/>
                        </a:rPr>
                        <a:t>U</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1000"/>
                        </a:spcAft>
                        <a:buNone/>
                      </a:pPr>
                      <a:r>
                        <a:rPr lang="en-GB" sz="2600" kern="100" dirty="0">
                          <a:effectLst/>
                          <a:latin typeface="Arial" panose="020B0604020202020204" pitchFamily="34" charset="0"/>
                          <a:cs typeface="Arial" panose="020B0604020202020204" pitchFamily="34" charset="0"/>
                        </a:rPr>
                        <a:t>6</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51124155"/>
                  </a:ext>
                </a:extLst>
              </a:tr>
            </a:tbl>
          </a:graphicData>
        </a:graphic>
      </p:graphicFrame>
      <p:sp>
        <p:nvSpPr>
          <p:cNvPr id="5" name="TextBox 4">
            <a:extLst>
              <a:ext uri="{FF2B5EF4-FFF2-40B4-BE49-F238E27FC236}">
                <a16:creationId xmlns:a16="http://schemas.microsoft.com/office/drawing/2014/main" id="{C1BE0C75-2E38-F516-C522-5E585E0D74CE}"/>
              </a:ext>
            </a:extLst>
          </p:cNvPr>
          <p:cNvSpPr txBox="1"/>
          <p:nvPr/>
        </p:nvSpPr>
        <p:spPr>
          <a:xfrm>
            <a:off x="15480633" y="21205287"/>
            <a:ext cx="15652402" cy="3046988"/>
          </a:xfrm>
          <a:prstGeom prst="rect">
            <a:avLst/>
          </a:prstGeom>
          <a:noFill/>
        </p:spPr>
        <p:txBody>
          <a:bodyPr wrap="square" rtlCol="0">
            <a:spAutoFit/>
          </a:bodyPr>
          <a:lstStyle/>
          <a:p>
            <a:pPr marL="457200" indent="-457200" algn="just">
              <a:buFont typeface="Wingdings" panose="05000000000000000000" pitchFamily="2" charset="2"/>
              <a:buChar char="ü"/>
            </a:pPr>
            <a:r>
              <a:rPr lang="ro-RO" sz="3200" dirty="0">
                <a:latin typeface="Arial" charset="0"/>
                <a:ea typeface="Arial" charset="0"/>
                <a:cs typeface="Arial" charset="0"/>
              </a:rPr>
              <a:t>Efectul principal studiat a fost </a:t>
            </a:r>
            <a:r>
              <a:rPr lang="ro-RO" sz="3200" b="1" dirty="0">
                <a:latin typeface="Arial" charset="0"/>
                <a:ea typeface="Arial" charset="0"/>
                <a:cs typeface="Arial" charset="0"/>
              </a:rPr>
              <a:t>genotipul</a:t>
            </a:r>
            <a:r>
              <a:rPr lang="ro-RO" sz="3200" dirty="0">
                <a:latin typeface="Arial" charset="0"/>
                <a:ea typeface="Arial" charset="0"/>
                <a:cs typeface="Arial" charset="0"/>
              </a:rPr>
              <a:t> </a:t>
            </a:r>
            <a:r>
              <a:rPr lang="en-US" sz="3200" b="1" dirty="0">
                <a:latin typeface="Arial" charset="0"/>
                <a:ea typeface="Arial" charset="0"/>
                <a:cs typeface="Arial" charset="0"/>
              </a:rPr>
              <a:t>animal</a:t>
            </a:r>
            <a:r>
              <a:rPr lang="ro-RO" sz="3200" b="1" dirty="0">
                <a:latin typeface="Arial" charset="0"/>
                <a:ea typeface="Arial" charset="0"/>
                <a:cs typeface="Arial" charset="0"/>
              </a:rPr>
              <a:t>ului</a:t>
            </a:r>
            <a:r>
              <a:rPr lang="en-US" sz="3200" b="1" dirty="0">
                <a:latin typeface="Arial" charset="0"/>
                <a:ea typeface="Arial" charset="0"/>
                <a:cs typeface="Arial" charset="0"/>
              </a:rPr>
              <a:t> </a:t>
            </a:r>
            <a:r>
              <a:rPr lang="ro-RO" sz="3200" dirty="0">
                <a:latin typeface="Arial" charset="0"/>
                <a:ea typeface="Arial" charset="0"/>
                <a:cs typeface="Arial" charset="0"/>
              </a:rPr>
              <a:t>cu două nivele</a:t>
            </a:r>
            <a:r>
              <a:rPr lang="en-US" sz="3200" dirty="0">
                <a:latin typeface="Arial" charset="0"/>
                <a:ea typeface="Arial" charset="0"/>
                <a:cs typeface="Arial" charset="0"/>
              </a:rPr>
              <a:t>: </a:t>
            </a:r>
            <a:r>
              <a:rPr lang="ro-RO" sz="3200" dirty="0">
                <a:latin typeface="Arial" charset="0"/>
                <a:ea typeface="Arial" charset="0"/>
                <a:cs typeface="Arial" charset="0"/>
              </a:rPr>
              <a:t>rasă pură </a:t>
            </a:r>
            <a:r>
              <a:rPr lang="en-US" sz="3200" dirty="0">
                <a:latin typeface="Arial" charset="0"/>
                <a:ea typeface="Arial" charset="0"/>
                <a:cs typeface="Arial" charset="0"/>
              </a:rPr>
              <a:t>AA  (n=871)</a:t>
            </a:r>
            <a:r>
              <a:rPr lang="ro-RO" sz="3200" dirty="0">
                <a:latin typeface="Arial" charset="0"/>
                <a:ea typeface="Arial" charset="0"/>
                <a:cs typeface="Arial" charset="0"/>
              </a:rPr>
              <a:t> și</a:t>
            </a:r>
            <a:r>
              <a:rPr lang="en-US" sz="3200" dirty="0">
                <a:latin typeface="Arial" charset="0"/>
                <a:ea typeface="Arial" charset="0"/>
                <a:cs typeface="Arial" charset="0"/>
              </a:rPr>
              <a:t> </a:t>
            </a:r>
            <a:r>
              <a:rPr lang="ro-RO" sz="3200" dirty="0">
                <a:latin typeface="Arial" charset="0"/>
                <a:ea typeface="Arial" charset="0"/>
                <a:cs typeface="Arial" charset="0"/>
              </a:rPr>
              <a:t>hibrizi </a:t>
            </a:r>
            <a:r>
              <a:rPr lang="en-US" sz="3200" dirty="0">
                <a:latin typeface="Arial" charset="0"/>
                <a:ea typeface="Arial" charset="0"/>
                <a:cs typeface="Arial" charset="0"/>
              </a:rPr>
              <a:t>F1 AA (n=219)</a:t>
            </a:r>
            <a:endParaRPr lang="ro-RO" sz="3200" dirty="0">
              <a:latin typeface="Arial" charset="0"/>
              <a:ea typeface="Arial" charset="0"/>
              <a:cs typeface="Arial" charset="0"/>
            </a:endParaRPr>
          </a:p>
          <a:p>
            <a:pPr marL="457200" indent="-457200" algn="just">
              <a:buFont typeface="Wingdings" panose="05000000000000000000" pitchFamily="2" charset="2"/>
              <a:buChar char="ü"/>
            </a:pPr>
            <a:r>
              <a:rPr lang="ro-RO" sz="3200" dirty="0">
                <a:latin typeface="Arial" charset="0"/>
                <a:ea typeface="Arial" charset="0"/>
                <a:cs typeface="Arial" charset="0"/>
              </a:rPr>
              <a:t>S-a utilizat un model statistic</a:t>
            </a:r>
            <a:r>
              <a:rPr lang="en-US" sz="3200" dirty="0">
                <a:latin typeface="Arial" charset="0"/>
                <a:ea typeface="Arial" charset="0"/>
                <a:cs typeface="Arial" charset="0"/>
              </a:rPr>
              <a:t>, Main Effect ANOVA, </a:t>
            </a:r>
            <a:r>
              <a:rPr lang="ro-RO" sz="3200" dirty="0">
                <a:latin typeface="Arial" charset="0"/>
                <a:ea typeface="Arial" charset="0"/>
                <a:cs typeface="Arial" charset="0"/>
              </a:rPr>
              <a:t>folosind programul</a:t>
            </a:r>
            <a:r>
              <a:rPr lang="en-US" sz="3200" dirty="0">
                <a:latin typeface="Arial" charset="0"/>
                <a:ea typeface="Arial" charset="0"/>
                <a:cs typeface="Arial" charset="0"/>
              </a:rPr>
              <a:t> STATISTICA </a:t>
            </a:r>
            <a:r>
              <a:rPr lang="ro-RO" sz="3200" dirty="0">
                <a:latin typeface="Arial" charset="0"/>
                <a:ea typeface="Arial" charset="0"/>
                <a:cs typeface="Arial" charset="0"/>
              </a:rPr>
              <a:t>pentru a evalua efectul genotipului</a:t>
            </a:r>
          </a:p>
          <a:p>
            <a:pPr marL="457200" indent="-457200" algn="just">
              <a:buFont typeface="Wingdings" panose="05000000000000000000" pitchFamily="2" charset="2"/>
              <a:buChar char="ü"/>
            </a:pPr>
            <a:r>
              <a:rPr lang="ro-RO" sz="3200" dirty="0">
                <a:latin typeface="Arial" charset="0"/>
                <a:ea typeface="Arial" charset="0"/>
                <a:cs typeface="Arial" charset="0"/>
              </a:rPr>
              <a:t>În model s-au inclus și alți factori: sexul </a:t>
            </a:r>
            <a:r>
              <a:rPr lang="en-US" sz="3200" dirty="0">
                <a:latin typeface="Arial" charset="0"/>
                <a:ea typeface="Arial" charset="0"/>
                <a:cs typeface="Arial" charset="0"/>
              </a:rPr>
              <a:t>animal</a:t>
            </a:r>
            <a:r>
              <a:rPr lang="ro-RO" sz="3200" dirty="0">
                <a:latin typeface="Arial" charset="0"/>
                <a:ea typeface="Arial" charset="0"/>
                <a:cs typeface="Arial" charset="0"/>
              </a:rPr>
              <a:t>ui</a:t>
            </a:r>
            <a:r>
              <a:rPr lang="en-US" sz="3200" dirty="0">
                <a:latin typeface="Arial" charset="0"/>
                <a:ea typeface="Arial" charset="0"/>
                <a:cs typeface="Arial" charset="0"/>
              </a:rPr>
              <a:t> (ma</a:t>
            </a:r>
            <a:r>
              <a:rPr lang="ro-RO" sz="3200" dirty="0">
                <a:latin typeface="Arial" charset="0"/>
                <a:ea typeface="Arial" charset="0"/>
                <a:cs typeface="Arial" charset="0"/>
              </a:rPr>
              <a:t>scul, femel, boi</a:t>
            </a:r>
            <a:r>
              <a:rPr lang="en-US" sz="3200" dirty="0">
                <a:latin typeface="Arial" charset="0"/>
                <a:ea typeface="Arial" charset="0"/>
                <a:cs typeface="Arial" charset="0"/>
              </a:rPr>
              <a:t>), </a:t>
            </a:r>
            <a:r>
              <a:rPr lang="ro-RO" sz="3200" dirty="0">
                <a:latin typeface="Arial" charset="0"/>
                <a:ea typeface="Arial" charset="0"/>
                <a:cs typeface="Arial" charset="0"/>
              </a:rPr>
              <a:t>anul</a:t>
            </a:r>
            <a:r>
              <a:rPr lang="en-US" sz="3200" dirty="0">
                <a:latin typeface="Arial" charset="0"/>
                <a:ea typeface="Arial" charset="0"/>
                <a:cs typeface="Arial" charset="0"/>
              </a:rPr>
              <a:t> (2021, 2022, </a:t>
            </a:r>
            <a:r>
              <a:rPr lang="ro-RO" sz="3200" dirty="0">
                <a:latin typeface="Arial" charset="0"/>
                <a:ea typeface="Arial" charset="0"/>
                <a:cs typeface="Arial" charset="0"/>
              </a:rPr>
              <a:t>și</a:t>
            </a:r>
            <a:r>
              <a:rPr lang="en-US" sz="3200" dirty="0">
                <a:latin typeface="Arial" charset="0"/>
                <a:ea typeface="Arial" charset="0"/>
                <a:cs typeface="Arial" charset="0"/>
              </a:rPr>
              <a:t> 2023)</a:t>
            </a:r>
            <a:endParaRPr lang="ro-RO" sz="3200" dirty="0">
              <a:latin typeface="Arial" charset="0"/>
              <a:ea typeface="Arial" charset="0"/>
              <a:cs typeface="Arial" charset="0"/>
            </a:endParaRPr>
          </a:p>
        </p:txBody>
      </p:sp>
      <p:graphicFrame>
        <p:nvGraphicFramePr>
          <p:cNvPr id="10" name="Table 9">
            <a:extLst>
              <a:ext uri="{FF2B5EF4-FFF2-40B4-BE49-F238E27FC236}">
                <a16:creationId xmlns:a16="http://schemas.microsoft.com/office/drawing/2014/main" id="{0E01E4E7-3B75-4AAB-FD7B-F7E749A1D4A6}"/>
              </a:ext>
            </a:extLst>
          </p:cNvPr>
          <p:cNvGraphicFramePr>
            <a:graphicFrameLocks noGrp="1"/>
          </p:cNvGraphicFramePr>
          <p:nvPr>
            <p:extLst>
              <p:ext uri="{D42A27DB-BD31-4B8C-83A1-F6EECF244321}">
                <p14:modId xmlns:p14="http://schemas.microsoft.com/office/powerpoint/2010/main" val="389010385"/>
              </p:ext>
            </p:extLst>
          </p:nvPr>
        </p:nvGraphicFramePr>
        <p:xfrm>
          <a:off x="2069432" y="29974636"/>
          <a:ext cx="20870779" cy="5224400"/>
        </p:xfrm>
        <a:graphic>
          <a:graphicData uri="http://schemas.openxmlformats.org/drawingml/2006/table">
            <a:tbl>
              <a:tblPr firstRow="1" firstCol="1" bandRow="1">
                <a:tableStyleId>{5C22544A-7EE6-4342-B048-85BDC9FD1C3A}</a:tableStyleId>
              </a:tblPr>
              <a:tblGrid>
                <a:gridCol w="8796705">
                  <a:extLst>
                    <a:ext uri="{9D8B030D-6E8A-4147-A177-3AD203B41FA5}">
                      <a16:colId xmlns:a16="http://schemas.microsoft.com/office/drawing/2014/main" val="3857674078"/>
                    </a:ext>
                  </a:extLst>
                </a:gridCol>
                <a:gridCol w="3183015">
                  <a:extLst>
                    <a:ext uri="{9D8B030D-6E8A-4147-A177-3AD203B41FA5}">
                      <a16:colId xmlns:a16="http://schemas.microsoft.com/office/drawing/2014/main" val="569226694"/>
                    </a:ext>
                  </a:extLst>
                </a:gridCol>
                <a:gridCol w="3978256">
                  <a:extLst>
                    <a:ext uri="{9D8B030D-6E8A-4147-A177-3AD203B41FA5}">
                      <a16:colId xmlns:a16="http://schemas.microsoft.com/office/drawing/2014/main" val="1698096678"/>
                    </a:ext>
                  </a:extLst>
                </a:gridCol>
                <a:gridCol w="4912803">
                  <a:extLst>
                    <a:ext uri="{9D8B030D-6E8A-4147-A177-3AD203B41FA5}">
                      <a16:colId xmlns:a16="http://schemas.microsoft.com/office/drawing/2014/main" val="1556806719"/>
                    </a:ext>
                  </a:extLst>
                </a:gridCol>
              </a:tblGrid>
              <a:tr h="184785">
                <a:tc rowSpan="2">
                  <a:txBody>
                    <a:bodyPr/>
                    <a:lstStyle/>
                    <a:p>
                      <a:pPr algn="ctr">
                        <a:lnSpc>
                          <a:spcPct val="115000"/>
                        </a:lnSpc>
                        <a:spcAft>
                          <a:spcPts val="1000"/>
                        </a:spcAft>
                        <a:buNone/>
                      </a:pPr>
                      <a:r>
                        <a:rPr lang="ro-RO" sz="3200" kern="100" dirty="0">
                          <a:effectLst/>
                          <a:latin typeface="Arial" panose="020B0604020202020204" pitchFamily="34" charset="0"/>
                          <a:cs typeface="Arial" panose="020B0604020202020204" pitchFamily="34" charset="0"/>
                        </a:rPr>
                        <a:t>Indicatorii producției de carne</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15000"/>
                        </a:lnSpc>
                        <a:spcAft>
                          <a:spcPts val="1000"/>
                        </a:spcAft>
                        <a:buNone/>
                      </a:pPr>
                      <a:r>
                        <a:rPr lang="ro-RO" sz="3200" kern="100" dirty="0">
                          <a:effectLst/>
                          <a:latin typeface="Arial" panose="020B0604020202020204" pitchFamily="34" charset="0"/>
                          <a:cs typeface="Arial" panose="020B0604020202020204" pitchFamily="34" charset="0"/>
                        </a:rPr>
                        <a:t>Medii</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rowSpan="2">
                  <a:txBody>
                    <a:bodyPr/>
                    <a:lstStyle/>
                    <a:p>
                      <a:pPr algn="ctr">
                        <a:lnSpc>
                          <a:spcPct val="115000"/>
                        </a:lnSpc>
                        <a:spcAft>
                          <a:spcPts val="1000"/>
                        </a:spcAft>
                        <a:buNone/>
                      </a:pPr>
                      <a:r>
                        <a:rPr lang="en-GB" sz="3200" kern="100" dirty="0" err="1">
                          <a:effectLst/>
                          <a:latin typeface="Arial" panose="020B0604020202020204" pitchFamily="34" charset="0"/>
                          <a:cs typeface="Arial" panose="020B0604020202020204" pitchFamily="34" charset="0"/>
                        </a:rPr>
                        <a:t>Diferen</a:t>
                      </a:r>
                      <a:r>
                        <a:rPr lang="ro-RO" sz="3200" kern="100" dirty="0">
                          <a:effectLst/>
                          <a:latin typeface="Arial" panose="020B0604020202020204" pitchFamily="34" charset="0"/>
                          <a:cs typeface="Arial" panose="020B0604020202020204" pitchFamily="34" charset="0"/>
                        </a:rPr>
                        <a:t>ț</a:t>
                      </a:r>
                      <a:r>
                        <a:rPr lang="en-GB" sz="3200" kern="100" dirty="0">
                          <a:effectLst/>
                          <a:latin typeface="Arial" panose="020B0604020202020204" pitchFamily="34" charset="0"/>
                          <a:cs typeface="Arial" panose="020B0604020202020204" pitchFamily="34" charset="0"/>
                        </a:rPr>
                        <a:t>e</a:t>
                      </a:r>
                      <a:r>
                        <a:rPr lang="ro-RO" sz="3200" kern="100" dirty="0">
                          <a:effectLst/>
                          <a:latin typeface="Arial" panose="020B0604020202020204" pitchFamily="34" charset="0"/>
                          <a:cs typeface="Arial" panose="020B0604020202020204" pitchFamily="34" charset="0"/>
                        </a:rPr>
                        <a:t> și semnificație</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36023891"/>
                  </a:ext>
                </a:extLst>
              </a:tr>
              <a:tr h="266065">
                <a:tc vMerge="1">
                  <a:txBody>
                    <a:bodyPr/>
                    <a:lstStyle/>
                    <a:p>
                      <a:endParaRPr lang="en-US"/>
                    </a:p>
                  </a:txBody>
                  <a:tcPr/>
                </a:tc>
                <a:tc>
                  <a:txBody>
                    <a:bodyPr/>
                    <a:lstStyle/>
                    <a:p>
                      <a:pPr algn="ctr">
                        <a:lnSpc>
                          <a:spcPct val="115000"/>
                        </a:lnSpc>
                        <a:spcAft>
                          <a:spcPts val="1000"/>
                        </a:spcAft>
                        <a:buNone/>
                      </a:pPr>
                      <a:r>
                        <a:rPr lang="ro-RO" sz="3200" kern="100" dirty="0">
                          <a:effectLst/>
                          <a:latin typeface="Arial" panose="020B0604020202020204" pitchFamily="34" charset="0"/>
                          <a:cs typeface="Arial" panose="020B0604020202020204" pitchFamily="34" charset="0"/>
                        </a:rPr>
                        <a:t>Rasa pură</a:t>
                      </a:r>
                      <a:r>
                        <a:rPr lang="en-GB" sz="3200" kern="100" dirty="0">
                          <a:effectLst/>
                          <a:latin typeface="Arial" panose="020B0604020202020204" pitchFamily="34" charset="0"/>
                          <a:cs typeface="Arial" panose="020B0604020202020204" pitchFamily="34" charset="0"/>
                        </a:rPr>
                        <a:t> (AA)</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ro-RO" sz="3200" kern="100" dirty="0">
                          <a:effectLst/>
                          <a:latin typeface="Arial" panose="020B0604020202020204" pitchFamily="34" charset="0"/>
                          <a:cs typeface="Arial" panose="020B0604020202020204" pitchFamily="34" charset="0"/>
                        </a:rPr>
                        <a:t>Hibrizi</a:t>
                      </a:r>
                      <a:r>
                        <a:rPr lang="en-GB" sz="3200" kern="100" dirty="0">
                          <a:effectLst/>
                          <a:latin typeface="Arial" panose="020B0604020202020204" pitchFamily="34" charset="0"/>
                          <a:cs typeface="Arial" panose="020B0604020202020204" pitchFamily="34" charset="0"/>
                        </a:rPr>
                        <a:t> (HY)</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548158544"/>
                  </a:ext>
                </a:extLst>
              </a:tr>
              <a:tr h="158115">
                <a:tc>
                  <a:txBody>
                    <a:bodyPr/>
                    <a:lstStyle/>
                    <a:p>
                      <a:pPr>
                        <a:lnSpc>
                          <a:spcPct val="115000"/>
                        </a:lnSpc>
                        <a:spcAft>
                          <a:spcPts val="1000"/>
                        </a:spcAft>
                        <a:buNone/>
                      </a:pPr>
                      <a:r>
                        <a:rPr lang="ro-RO" sz="3200" kern="100" dirty="0">
                          <a:effectLst/>
                          <a:latin typeface="Arial" panose="020B0604020202020204" pitchFamily="34" charset="0"/>
                          <a:cs typeface="Arial" panose="020B0604020202020204" pitchFamily="34" charset="0"/>
                        </a:rPr>
                        <a:t>Vârsta la scarificare </a:t>
                      </a:r>
                      <a:r>
                        <a:rPr lang="en-GB" sz="3200" kern="100" dirty="0">
                          <a:effectLst/>
                          <a:latin typeface="Arial" panose="020B0604020202020204" pitchFamily="34" charset="0"/>
                          <a:cs typeface="Arial" panose="020B0604020202020204" pitchFamily="34" charset="0"/>
                        </a:rPr>
                        <a:t>(</a:t>
                      </a:r>
                      <a:r>
                        <a:rPr lang="ro-RO" sz="3200" kern="100" dirty="0">
                          <a:effectLst/>
                          <a:latin typeface="Arial" panose="020B0604020202020204" pitchFamily="34" charset="0"/>
                          <a:cs typeface="Arial" panose="020B0604020202020204" pitchFamily="34" charset="0"/>
                        </a:rPr>
                        <a:t>luni</a:t>
                      </a:r>
                      <a:r>
                        <a:rPr lang="en-GB" sz="3200" kern="100" dirty="0">
                          <a:effectLst/>
                          <a:latin typeface="Arial" panose="020B0604020202020204" pitchFamily="34" charset="0"/>
                          <a:cs typeface="Arial" panose="020B0604020202020204" pitchFamily="34" charset="0"/>
                        </a:rPr>
                        <a:t>)</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dirty="0">
                          <a:effectLst/>
                          <a:latin typeface="Arial" panose="020B0604020202020204" pitchFamily="34" charset="0"/>
                          <a:ea typeface="Calibri" panose="020F0502020204030204" pitchFamily="34" charset="0"/>
                          <a:cs typeface="Arial" panose="020B0604020202020204" pitchFamily="34" charset="0"/>
                        </a:rPr>
                        <a:t>21,41 ± 0,31</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ro-RO" sz="3200" kern="100" dirty="0">
                          <a:effectLst/>
                          <a:latin typeface="Arial" panose="020B0604020202020204" pitchFamily="34" charset="0"/>
                          <a:ea typeface="Calibri" panose="020F0502020204030204" pitchFamily="34" charset="0"/>
                          <a:cs typeface="Arial" panose="020B0604020202020204" pitchFamily="34" charset="0"/>
                        </a:rPr>
                        <a:t>21,98 ± 0,40</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dirty="0">
                          <a:effectLst/>
                          <a:latin typeface="Arial" panose="020B0604020202020204" pitchFamily="34" charset="0"/>
                          <a:cs typeface="Arial" panose="020B0604020202020204" pitchFamily="34" charset="0"/>
                        </a:rPr>
                        <a:t>-0,57*</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4094814"/>
                  </a:ext>
                </a:extLst>
              </a:tr>
              <a:tr h="109220">
                <a:tc>
                  <a:txBody>
                    <a:bodyPr/>
                    <a:lstStyle/>
                    <a:p>
                      <a:pPr>
                        <a:lnSpc>
                          <a:spcPct val="115000"/>
                        </a:lnSpc>
                        <a:spcAft>
                          <a:spcPts val="1000"/>
                        </a:spcAft>
                        <a:buNone/>
                      </a:pPr>
                      <a:r>
                        <a:rPr lang="ro-RO" sz="3200" kern="100" dirty="0">
                          <a:effectLst/>
                          <a:latin typeface="Arial" panose="020B0604020202020204" pitchFamily="34" charset="0"/>
                          <a:cs typeface="Arial" panose="020B0604020202020204" pitchFamily="34" charset="0"/>
                        </a:rPr>
                        <a:t>Greuatea vie</a:t>
                      </a:r>
                      <a:r>
                        <a:rPr lang="en-GB" sz="3200" kern="100" dirty="0">
                          <a:effectLst/>
                          <a:latin typeface="Arial" panose="020B0604020202020204" pitchFamily="34" charset="0"/>
                          <a:cs typeface="Arial" panose="020B0604020202020204" pitchFamily="34" charset="0"/>
                        </a:rPr>
                        <a:t> (kg)</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dirty="0">
                          <a:effectLst/>
                          <a:latin typeface="Arial" panose="020B0604020202020204" pitchFamily="34" charset="0"/>
                          <a:ea typeface="Calibri" panose="020F0502020204030204" pitchFamily="34" charset="0"/>
                          <a:cs typeface="Arial" panose="020B0604020202020204" pitchFamily="34" charset="0"/>
                        </a:rPr>
                        <a:t>606,50 ± 1,60</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ro-RO" sz="3200" kern="100" dirty="0">
                          <a:effectLst/>
                          <a:latin typeface="Arial" panose="020B0604020202020204" pitchFamily="34" charset="0"/>
                          <a:ea typeface="Calibri" panose="020F0502020204030204" pitchFamily="34" charset="0"/>
                          <a:cs typeface="Arial" panose="020B0604020202020204" pitchFamily="34" charset="0"/>
                        </a:rPr>
                        <a:t>582,58 ± 3,67</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dirty="0">
                          <a:effectLst/>
                          <a:latin typeface="Arial" panose="020B0604020202020204" pitchFamily="34" charset="0"/>
                          <a:cs typeface="Arial" panose="020B0604020202020204" pitchFamily="34" charset="0"/>
                        </a:rPr>
                        <a:t>23,92</a:t>
                      </a:r>
                      <a:r>
                        <a:rPr lang="en-GB" sz="3200" kern="100" baseline="30000" dirty="0">
                          <a:effectLst/>
                          <a:latin typeface="Arial" panose="020B0604020202020204" pitchFamily="34" charset="0"/>
                          <a:cs typeface="Arial" panose="020B0604020202020204" pitchFamily="34" charset="0"/>
                        </a:rPr>
                        <a:t>ns</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73895532"/>
                  </a:ext>
                </a:extLst>
              </a:tr>
              <a:tr h="137795">
                <a:tc>
                  <a:txBody>
                    <a:bodyPr/>
                    <a:lstStyle/>
                    <a:p>
                      <a:pPr>
                        <a:lnSpc>
                          <a:spcPct val="115000"/>
                        </a:lnSpc>
                        <a:spcAft>
                          <a:spcPts val="1000"/>
                        </a:spcAft>
                        <a:buNone/>
                      </a:pPr>
                      <a:r>
                        <a:rPr lang="ro-RO" sz="3200" kern="100" dirty="0">
                          <a:effectLst/>
                          <a:latin typeface="Arial" panose="020B0604020202020204" pitchFamily="34" charset="0"/>
                          <a:cs typeface="Arial" panose="020B0604020202020204" pitchFamily="34" charset="0"/>
                        </a:rPr>
                        <a:t>Greutatea carcasei </a:t>
                      </a:r>
                      <a:r>
                        <a:rPr lang="en-GB" sz="3200" kern="100" dirty="0">
                          <a:effectLst/>
                          <a:latin typeface="Arial" panose="020B0604020202020204" pitchFamily="34" charset="0"/>
                          <a:cs typeface="Arial" panose="020B0604020202020204" pitchFamily="34" charset="0"/>
                        </a:rPr>
                        <a:t>(kg)</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dirty="0">
                          <a:effectLst/>
                          <a:latin typeface="Arial" panose="020B0604020202020204" pitchFamily="34" charset="0"/>
                          <a:ea typeface="Calibri" panose="020F0502020204030204" pitchFamily="34" charset="0"/>
                          <a:cs typeface="Arial" panose="020B0604020202020204" pitchFamily="34" charset="0"/>
                        </a:rPr>
                        <a:t>331,72 ± 0,97</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ro-RO" sz="3200" kern="100" dirty="0">
                          <a:effectLst/>
                          <a:latin typeface="Arial" panose="020B0604020202020204" pitchFamily="34" charset="0"/>
                          <a:ea typeface="Calibri" panose="020F0502020204030204" pitchFamily="34" charset="0"/>
                          <a:cs typeface="Arial" panose="020B0604020202020204" pitchFamily="34" charset="0"/>
                        </a:rPr>
                        <a:t>313,88 ± 2,28</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dirty="0">
                          <a:effectLst/>
                          <a:latin typeface="Arial" panose="020B0604020202020204" pitchFamily="34" charset="0"/>
                          <a:cs typeface="Arial" panose="020B0604020202020204" pitchFamily="34" charset="0"/>
                        </a:rPr>
                        <a:t>17,84</a:t>
                      </a:r>
                      <a:r>
                        <a:rPr lang="en-GB" sz="3200" kern="100" baseline="30000" dirty="0">
                          <a:effectLst/>
                          <a:latin typeface="Arial" panose="020B0604020202020204" pitchFamily="34" charset="0"/>
                          <a:cs typeface="Arial" panose="020B0604020202020204" pitchFamily="34" charset="0"/>
                        </a:rPr>
                        <a:t>ns</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01251734"/>
                  </a:ext>
                </a:extLst>
              </a:tr>
              <a:tr h="84455">
                <a:tc>
                  <a:txBody>
                    <a:bodyPr/>
                    <a:lstStyle/>
                    <a:p>
                      <a:pPr>
                        <a:lnSpc>
                          <a:spcPct val="115000"/>
                        </a:lnSpc>
                        <a:spcAft>
                          <a:spcPts val="1000"/>
                        </a:spcAft>
                        <a:buNone/>
                      </a:pPr>
                      <a:r>
                        <a:rPr lang="ro-RO" sz="3200" kern="100" dirty="0">
                          <a:effectLst/>
                          <a:latin typeface="Arial" panose="020B0604020202020204" pitchFamily="34" charset="0"/>
                          <a:cs typeface="Arial" panose="020B0604020202020204" pitchFamily="34" charset="0"/>
                        </a:rPr>
                        <a:t>Greutatea jumătății stângi a carcasei </a:t>
                      </a:r>
                      <a:r>
                        <a:rPr lang="en-GB" sz="3200" kern="100" dirty="0">
                          <a:effectLst/>
                          <a:latin typeface="Arial" panose="020B0604020202020204" pitchFamily="34" charset="0"/>
                          <a:cs typeface="Arial" panose="020B0604020202020204" pitchFamily="34" charset="0"/>
                        </a:rPr>
                        <a:t>(kg)</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dirty="0">
                          <a:effectLst/>
                          <a:latin typeface="Arial" panose="020B0604020202020204" pitchFamily="34" charset="0"/>
                          <a:ea typeface="Calibri" panose="020F0502020204030204" pitchFamily="34" charset="0"/>
                          <a:cs typeface="Arial" panose="020B0604020202020204" pitchFamily="34" charset="0"/>
                        </a:rPr>
                        <a:t>166,39 ± 0,49</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ro-RO" sz="3200" kern="100" dirty="0">
                          <a:effectLst/>
                          <a:latin typeface="Arial" panose="020B0604020202020204" pitchFamily="34" charset="0"/>
                          <a:ea typeface="Calibri" panose="020F0502020204030204" pitchFamily="34" charset="0"/>
                          <a:cs typeface="Arial" panose="020B0604020202020204" pitchFamily="34" charset="0"/>
                        </a:rPr>
                        <a:t>157,38 ± 1,15</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dirty="0">
                          <a:effectLst/>
                          <a:latin typeface="Arial" panose="020B0604020202020204" pitchFamily="34" charset="0"/>
                          <a:cs typeface="Arial" panose="020B0604020202020204" pitchFamily="34" charset="0"/>
                        </a:rPr>
                        <a:t>9,02</a:t>
                      </a:r>
                      <a:r>
                        <a:rPr lang="en-GB" sz="3200" kern="100" baseline="30000" dirty="0">
                          <a:effectLst/>
                          <a:latin typeface="Arial" panose="020B0604020202020204" pitchFamily="34" charset="0"/>
                          <a:cs typeface="Arial" panose="020B0604020202020204" pitchFamily="34" charset="0"/>
                        </a:rPr>
                        <a:t>ns</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41319548"/>
                  </a:ext>
                </a:extLst>
              </a:tr>
              <a:tr h="37465">
                <a:tc>
                  <a:txBody>
                    <a:bodyPr/>
                    <a:lstStyle/>
                    <a:p>
                      <a:pPr>
                        <a:lnSpc>
                          <a:spcPct val="115000"/>
                        </a:lnSpc>
                        <a:spcAft>
                          <a:spcPts val="1000"/>
                        </a:spcAft>
                        <a:buNone/>
                      </a:pPr>
                      <a:r>
                        <a:rPr lang="ro-RO" sz="3200" kern="100" dirty="0">
                          <a:effectLst/>
                          <a:latin typeface="Arial" panose="020B0604020202020204" pitchFamily="34" charset="0"/>
                          <a:cs typeface="Arial" panose="020B0604020202020204" pitchFamily="34" charset="0"/>
                        </a:rPr>
                        <a:t>Greutatea jumătății drepte a carcasei </a:t>
                      </a:r>
                      <a:r>
                        <a:rPr lang="en-GB" sz="3200" kern="100" dirty="0">
                          <a:effectLst/>
                          <a:latin typeface="Arial" panose="020B0604020202020204" pitchFamily="34" charset="0"/>
                          <a:cs typeface="Arial" panose="020B0604020202020204" pitchFamily="34" charset="0"/>
                        </a:rPr>
                        <a:t>(kg)</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dirty="0">
                          <a:effectLst/>
                          <a:latin typeface="Arial" panose="020B0604020202020204" pitchFamily="34" charset="0"/>
                          <a:ea typeface="Calibri" panose="020F0502020204030204" pitchFamily="34" charset="0"/>
                          <a:cs typeface="Arial" panose="020B0604020202020204" pitchFamily="34" charset="0"/>
                        </a:rPr>
                        <a:t>165,33 ± 0,49</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ro-RO" sz="3200" kern="100" dirty="0">
                          <a:effectLst/>
                          <a:latin typeface="Arial" panose="020B0604020202020204" pitchFamily="34" charset="0"/>
                          <a:ea typeface="Calibri" panose="020F0502020204030204" pitchFamily="34" charset="0"/>
                          <a:cs typeface="Arial" panose="020B0604020202020204" pitchFamily="34" charset="0"/>
                        </a:rPr>
                        <a:t>156,50 ± 1,13</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dirty="0">
                          <a:effectLst/>
                          <a:latin typeface="Arial" panose="020B0604020202020204" pitchFamily="34" charset="0"/>
                          <a:cs typeface="Arial" panose="020B0604020202020204" pitchFamily="34" charset="0"/>
                        </a:rPr>
                        <a:t>8,83</a:t>
                      </a:r>
                      <a:r>
                        <a:rPr lang="en-GB" sz="3200" kern="100" baseline="30000" dirty="0">
                          <a:effectLst/>
                          <a:latin typeface="Arial" panose="020B0604020202020204" pitchFamily="34" charset="0"/>
                          <a:cs typeface="Arial" panose="020B0604020202020204" pitchFamily="34" charset="0"/>
                        </a:rPr>
                        <a:t>ns</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14685710"/>
                  </a:ext>
                </a:extLst>
              </a:tr>
              <a:tr h="37465">
                <a:tc>
                  <a:txBody>
                    <a:bodyPr/>
                    <a:lstStyle/>
                    <a:p>
                      <a:pPr>
                        <a:lnSpc>
                          <a:spcPct val="115000"/>
                        </a:lnSpc>
                        <a:spcAft>
                          <a:spcPts val="1000"/>
                        </a:spcAft>
                        <a:buNone/>
                      </a:pPr>
                      <a:r>
                        <a:rPr lang="ro-RO" sz="3200" kern="100" dirty="0">
                          <a:effectLst/>
                          <a:latin typeface="Arial" panose="020B0604020202020204" pitchFamily="34" charset="0"/>
                          <a:cs typeface="Arial" panose="020B0604020202020204" pitchFamily="34" charset="0"/>
                        </a:rPr>
                        <a:t>Randamentul la sacrificare</a:t>
                      </a:r>
                      <a:r>
                        <a:rPr lang="en-GB" sz="3200" kern="100" dirty="0">
                          <a:effectLst/>
                          <a:latin typeface="Arial" panose="020B0604020202020204" pitchFamily="34" charset="0"/>
                          <a:cs typeface="Arial" panose="020B0604020202020204" pitchFamily="34" charset="0"/>
                        </a:rPr>
                        <a:t> (%)</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dirty="0">
                          <a:effectLst/>
                          <a:latin typeface="Arial" panose="020B0604020202020204" pitchFamily="34" charset="0"/>
                          <a:ea typeface="Calibri" panose="020F0502020204030204" pitchFamily="34" charset="0"/>
                          <a:cs typeface="Arial" panose="020B0604020202020204" pitchFamily="34" charset="0"/>
                        </a:rPr>
                        <a:t>54,71 ± 0,09</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ro-RO" sz="3200" kern="100" dirty="0">
                          <a:effectLst/>
                          <a:latin typeface="Arial" panose="020B0604020202020204" pitchFamily="34" charset="0"/>
                          <a:ea typeface="Calibri" panose="020F0502020204030204" pitchFamily="34" charset="0"/>
                          <a:cs typeface="Arial" panose="020B0604020202020204" pitchFamily="34" charset="0"/>
                        </a:rPr>
                        <a:t>53,86 ± 0,18</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dirty="0">
                          <a:effectLst/>
                          <a:latin typeface="Arial" panose="020B0604020202020204" pitchFamily="34" charset="0"/>
                          <a:cs typeface="Arial" panose="020B0604020202020204" pitchFamily="34" charset="0"/>
                        </a:rPr>
                        <a:t>0,85*</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1543996"/>
                  </a:ext>
                </a:extLst>
              </a:tr>
              <a:tr h="37465">
                <a:tc>
                  <a:txBody>
                    <a:bodyPr/>
                    <a:lstStyle/>
                    <a:p>
                      <a:pPr>
                        <a:lnSpc>
                          <a:spcPct val="115000"/>
                        </a:lnSpc>
                        <a:spcAft>
                          <a:spcPts val="1000"/>
                        </a:spcAft>
                        <a:buNone/>
                      </a:pPr>
                      <a:r>
                        <a:rPr lang="en-GB" sz="3200" kern="100" dirty="0">
                          <a:effectLst/>
                          <a:latin typeface="Arial" panose="020B0604020202020204" pitchFamily="34" charset="0"/>
                          <a:cs typeface="Arial" panose="020B0604020202020204" pitchFamily="34" charset="0"/>
                        </a:rPr>
                        <a:t>C</a:t>
                      </a:r>
                      <a:r>
                        <a:rPr lang="ro-RO" sz="3200" kern="100" dirty="0">
                          <a:effectLst/>
                          <a:latin typeface="Arial" panose="020B0604020202020204" pitchFamily="34" charset="0"/>
                          <a:cs typeface="Arial" panose="020B0604020202020204" pitchFamily="34" charset="0"/>
                        </a:rPr>
                        <a:t>lasa de c</a:t>
                      </a:r>
                      <a:r>
                        <a:rPr lang="en-GB" sz="3200" kern="100" dirty="0" err="1">
                          <a:effectLst/>
                          <a:latin typeface="Arial" panose="020B0604020202020204" pitchFamily="34" charset="0"/>
                          <a:cs typeface="Arial" panose="020B0604020202020204" pitchFamily="34" charset="0"/>
                        </a:rPr>
                        <a:t>onforma</a:t>
                      </a:r>
                      <a:r>
                        <a:rPr lang="ro-RO" sz="3200" kern="100" dirty="0">
                          <a:effectLst/>
                          <a:latin typeface="Arial" panose="020B0604020202020204" pitchFamily="34" charset="0"/>
                          <a:cs typeface="Arial" panose="020B0604020202020204" pitchFamily="34" charset="0"/>
                        </a:rPr>
                        <a:t>ție a carcasei</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dirty="0">
                          <a:effectLst/>
                          <a:latin typeface="Arial" panose="020B0604020202020204" pitchFamily="34" charset="0"/>
                          <a:ea typeface="Calibri" panose="020F0502020204030204" pitchFamily="34" charset="0"/>
                          <a:cs typeface="Arial" panose="020B0604020202020204" pitchFamily="34" charset="0"/>
                        </a:rPr>
                        <a:t>4,89 ± 0,02</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ro-RO" sz="3200" kern="100" dirty="0">
                          <a:effectLst/>
                          <a:latin typeface="Arial" panose="020B0604020202020204" pitchFamily="34" charset="0"/>
                          <a:ea typeface="Calibri" panose="020F0502020204030204" pitchFamily="34" charset="0"/>
                          <a:cs typeface="Arial" panose="020B0604020202020204" pitchFamily="34" charset="0"/>
                        </a:rPr>
                        <a:t>4,71 ± 0,05</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dirty="0">
                          <a:effectLst/>
                          <a:latin typeface="Arial" panose="020B0604020202020204" pitchFamily="34" charset="0"/>
                          <a:cs typeface="Arial" panose="020B0604020202020204" pitchFamily="34" charset="0"/>
                        </a:rPr>
                        <a:t>0,18</a:t>
                      </a:r>
                      <a:r>
                        <a:rPr lang="en-GB" sz="3200" kern="100" baseline="30000" dirty="0">
                          <a:effectLst/>
                          <a:latin typeface="Arial" panose="020B0604020202020204" pitchFamily="34" charset="0"/>
                          <a:cs typeface="Arial" panose="020B0604020202020204" pitchFamily="34" charset="0"/>
                        </a:rPr>
                        <a:t>ns</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37820564"/>
                  </a:ext>
                </a:extLst>
              </a:tr>
              <a:tr h="132080">
                <a:tc>
                  <a:txBody>
                    <a:bodyPr/>
                    <a:lstStyle/>
                    <a:p>
                      <a:pPr>
                        <a:lnSpc>
                          <a:spcPct val="115000"/>
                        </a:lnSpc>
                        <a:spcAft>
                          <a:spcPts val="1000"/>
                        </a:spcAft>
                        <a:buNone/>
                      </a:pPr>
                      <a:r>
                        <a:rPr lang="ro-RO" sz="3200" kern="100" dirty="0">
                          <a:effectLst/>
                          <a:latin typeface="Arial" panose="020B0604020202020204" pitchFamily="34" charset="0"/>
                          <a:cs typeface="Arial" panose="020B0604020202020204" pitchFamily="34" charset="0"/>
                        </a:rPr>
                        <a:t>Clasa de acoperire cu grăsime</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dirty="0">
                          <a:effectLst/>
                          <a:latin typeface="Arial" panose="020B0604020202020204" pitchFamily="34" charset="0"/>
                          <a:ea typeface="Calibri" panose="020F0502020204030204" pitchFamily="34" charset="0"/>
                          <a:cs typeface="Arial" panose="020B0604020202020204" pitchFamily="34" charset="0"/>
                        </a:rPr>
                        <a:t>3,41 ± 0,02</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ro-RO" sz="3200" kern="100" dirty="0">
                          <a:effectLst/>
                          <a:latin typeface="Arial" panose="020B0604020202020204" pitchFamily="34" charset="0"/>
                          <a:ea typeface="Calibri" panose="020F0502020204030204" pitchFamily="34" charset="0"/>
                          <a:cs typeface="Arial" panose="020B0604020202020204" pitchFamily="34" charset="0"/>
                        </a:rPr>
                        <a:t>3,42 ± 0,04</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dirty="0">
                          <a:effectLst/>
                          <a:latin typeface="Arial" panose="020B0604020202020204" pitchFamily="34" charset="0"/>
                          <a:cs typeface="Arial" panose="020B0604020202020204" pitchFamily="34" charset="0"/>
                        </a:rPr>
                        <a:t>-0,01</a:t>
                      </a:r>
                      <a:r>
                        <a:rPr lang="en-GB" sz="3200" kern="100" baseline="30000" dirty="0">
                          <a:effectLst/>
                          <a:latin typeface="Arial" panose="020B0604020202020204" pitchFamily="34" charset="0"/>
                          <a:cs typeface="Arial" panose="020B0604020202020204" pitchFamily="34" charset="0"/>
                        </a:rPr>
                        <a:t>ns</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20239811"/>
                  </a:ext>
                </a:extLst>
              </a:tr>
            </a:tbl>
          </a:graphicData>
        </a:graphic>
      </p:graphicFrame>
      <p:graphicFrame>
        <p:nvGraphicFramePr>
          <p:cNvPr id="11" name="Chart 10">
            <a:extLst>
              <a:ext uri="{FF2B5EF4-FFF2-40B4-BE49-F238E27FC236}">
                <a16:creationId xmlns:a16="http://schemas.microsoft.com/office/drawing/2014/main" id="{7C6E4E55-BB3A-2A9A-607E-2A6A97E179BC}"/>
              </a:ext>
            </a:extLst>
          </p:cNvPr>
          <p:cNvGraphicFramePr/>
          <p:nvPr>
            <p:extLst>
              <p:ext uri="{D42A27DB-BD31-4B8C-83A1-F6EECF244321}">
                <p14:modId xmlns:p14="http://schemas.microsoft.com/office/powerpoint/2010/main" val="2833357645"/>
              </p:ext>
            </p:extLst>
          </p:nvPr>
        </p:nvGraphicFramePr>
        <p:xfrm>
          <a:off x="23509449" y="29437730"/>
          <a:ext cx="7407685" cy="6804369"/>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51B3233A-9166-4FAD-9490-460BFB5032A1}"/>
              </a:ext>
            </a:extLst>
          </p:cNvPr>
          <p:cNvPicPr>
            <a:picLocks noChangeAspect="1"/>
          </p:cNvPicPr>
          <p:nvPr/>
        </p:nvPicPr>
        <p:blipFill>
          <a:blip r:embed="rId4"/>
          <a:stretch>
            <a:fillRect/>
          </a:stretch>
        </p:blipFill>
        <p:spPr>
          <a:xfrm>
            <a:off x="26919936" y="2043282"/>
            <a:ext cx="4971448" cy="3541115"/>
          </a:xfrm>
          <a:prstGeom prst="rect">
            <a:avLst/>
          </a:prstGeom>
        </p:spPr>
      </p:pic>
    </p:spTree>
    <p:extLst>
      <p:ext uri="{BB962C8B-B14F-4D97-AF65-F5344CB8AC3E}">
        <p14:creationId xmlns:p14="http://schemas.microsoft.com/office/powerpoint/2010/main" val="147823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a:cxnSpLocks/>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28776842" cy="1938992"/>
          </a:xfrm>
          <a:prstGeom prst="rect">
            <a:avLst/>
          </a:prstGeom>
          <a:noFill/>
        </p:spPr>
        <p:txBody>
          <a:bodyPr wrap="square" rtlCol="0">
            <a:spAutoFit/>
          </a:bodyPr>
          <a:lstStyle/>
          <a:p>
            <a:pPr algn="ctr"/>
            <a:r>
              <a:rPr lang="en-US" sz="6000" b="1" dirty="0">
                <a:latin typeface="Arial" charset="0"/>
                <a:ea typeface="Arial" charset="0"/>
                <a:cs typeface="Arial" charset="0"/>
              </a:rPr>
              <a:t>Effect of animal genotype on the beef production indices at slaughter in Aberdeen Angus purebreds and crossbreds</a:t>
            </a:r>
            <a:endParaRPr lang="en-US" sz="6000" b="1" dirty="0">
              <a:solidFill>
                <a:srgbClr val="FF0000"/>
              </a:solidFill>
              <a:latin typeface="Arial" charset="0"/>
              <a:ea typeface="Arial" charset="0"/>
              <a:cs typeface="Arial" charset="0"/>
            </a:endParaRPr>
          </a:p>
        </p:txBody>
      </p:sp>
      <p:sp>
        <p:nvSpPr>
          <p:cNvPr id="19" name="TextBox 18"/>
          <p:cNvSpPr txBox="1"/>
          <p:nvPr/>
        </p:nvSpPr>
        <p:spPr>
          <a:xfrm>
            <a:off x="1771853" y="8660612"/>
            <a:ext cx="28359197" cy="2800767"/>
          </a:xfrm>
          <a:prstGeom prst="rect">
            <a:avLst/>
          </a:prstGeom>
          <a:noFill/>
        </p:spPr>
        <p:txBody>
          <a:bodyPr wrap="square" rtlCol="0">
            <a:spAutoFit/>
          </a:bodyPr>
          <a:lstStyle/>
          <a:p>
            <a:pPr algn="r"/>
            <a:r>
              <a:rPr lang="en-US" sz="3600" b="1" dirty="0">
                <a:latin typeface="Arial" charset="0"/>
                <a:ea typeface="Arial" charset="0"/>
                <a:cs typeface="Arial" charset="0"/>
              </a:rPr>
              <a:t>Ludovic Toma CZISZTER</a:t>
            </a:r>
            <a:r>
              <a:rPr lang="en-US" sz="3600" b="1" baseline="30000" dirty="0">
                <a:latin typeface="Arial" charset="0"/>
                <a:ea typeface="Arial" charset="0"/>
                <a:cs typeface="Arial" charset="0"/>
              </a:rPr>
              <a:t>*1,2</a:t>
            </a:r>
            <a:r>
              <a:rPr lang="en-US" sz="3600" b="1" dirty="0">
                <a:latin typeface="Arial" charset="0"/>
                <a:ea typeface="Arial" charset="0"/>
                <a:cs typeface="Arial" charset="0"/>
              </a:rPr>
              <a:t>, Iosif-Adrian BAN</a:t>
            </a:r>
            <a:r>
              <a:rPr lang="en-US" sz="3600" b="1" baseline="30000" dirty="0">
                <a:latin typeface="Arial" charset="0"/>
                <a:ea typeface="Arial" charset="0"/>
                <a:cs typeface="Arial" charset="0"/>
              </a:rPr>
              <a:t>2</a:t>
            </a:r>
            <a:r>
              <a:rPr lang="en-US" sz="3600" b="1" dirty="0">
                <a:latin typeface="Arial" charset="0"/>
                <a:ea typeface="Arial" charset="0"/>
                <a:cs typeface="Arial" charset="0"/>
              </a:rPr>
              <a:t>, Radu Ionel NEAMȚ</a:t>
            </a:r>
            <a:r>
              <a:rPr lang="en-US" sz="3600" b="1" baseline="30000" dirty="0">
                <a:latin typeface="Arial" charset="0"/>
                <a:ea typeface="Arial" charset="0"/>
                <a:cs typeface="Arial" charset="0"/>
              </a:rPr>
              <a:t>1</a:t>
            </a:r>
            <a:r>
              <a:rPr lang="en-US" sz="3600" b="1" dirty="0">
                <a:latin typeface="Arial" charset="0"/>
                <a:ea typeface="Arial" charset="0"/>
                <a:cs typeface="Arial" charset="0"/>
              </a:rPr>
              <a:t>,</a:t>
            </a:r>
            <a:r>
              <a:rPr lang="ro-RO" sz="3600" b="1" dirty="0">
                <a:latin typeface="Arial" charset="0"/>
                <a:ea typeface="Arial" charset="0"/>
                <a:cs typeface="Arial" charset="0"/>
              </a:rPr>
              <a:t> </a:t>
            </a:r>
            <a:r>
              <a:rPr lang="en-US" sz="3600" b="1" dirty="0">
                <a:latin typeface="Arial" charset="0"/>
                <a:ea typeface="Arial" charset="0"/>
                <a:cs typeface="Arial" charset="0"/>
              </a:rPr>
              <a:t>Elena Silvia ERINA </a:t>
            </a:r>
            <a:r>
              <a:rPr lang="en-US" sz="3600" b="1" baseline="30000" dirty="0">
                <a:latin typeface="Arial" charset="0"/>
                <a:ea typeface="Arial" charset="0"/>
                <a:cs typeface="Arial" charset="0"/>
              </a:rPr>
              <a:t>2</a:t>
            </a:r>
            <a:r>
              <a:rPr lang="en-US" sz="3600" b="1" dirty="0">
                <a:latin typeface="Arial" charset="0"/>
                <a:ea typeface="Arial" charset="0"/>
                <a:cs typeface="Arial" charset="0"/>
              </a:rPr>
              <a:t>, Alexandru Eugeniu MIZERANSCHI</a:t>
            </a:r>
            <a:r>
              <a:rPr lang="en-US" sz="3600" b="1" baseline="30000" dirty="0">
                <a:latin typeface="Arial" charset="0"/>
                <a:ea typeface="Arial" charset="0"/>
                <a:cs typeface="Arial" charset="0"/>
              </a:rPr>
              <a:t>1</a:t>
            </a:r>
            <a:r>
              <a:rPr lang="en-US" sz="3600" b="1" dirty="0">
                <a:latin typeface="Arial" charset="0"/>
                <a:ea typeface="Arial" charset="0"/>
                <a:cs typeface="Arial" charset="0"/>
              </a:rPr>
              <a:t>,</a:t>
            </a:r>
          </a:p>
          <a:p>
            <a:pPr algn="r"/>
            <a:r>
              <a:rPr lang="en-US" sz="3600" b="1" dirty="0">
                <a:latin typeface="Arial" charset="0"/>
                <a:ea typeface="Arial" charset="0"/>
                <a:cs typeface="Arial" charset="0"/>
              </a:rPr>
              <a:t>Simona BAUL</a:t>
            </a:r>
            <a:r>
              <a:rPr lang="en-US" sz="3600" b="1" baseline="30000" dirty="0">
                <a:latin typeface="Arial" charset="0"/>
                <a:ea typeface="Arial" charset="0"/>
                <a:cs typeface="Arial" charset="0"/>
              </a:rPr>
              <a:t>2</a:t>
            </a:r>
            <a:r>
              <a:rPr lang="en-US" sz="3600" b="1" dirty="0">
                <a:latin typeface="Arial" charset="0"/>
                <a:ea typeface="Arial" charset="0"/>
                <a:cs typeface="Arial" charset="0"/>
              </a:rPr>
              <a:t>, Ciprian Valentin MIHALI</a:t>
            </a:r>
            <a:r>
              <a:rPr lang="en-US" sz="3600" b="1" baseline="30000" dirty="0">
                <a:latin typeface="Arial" charset="0"/>
                <a:ea typeface="Arial" charset="0"/>
                <a:cs typeface="Arial" charset="0"/>
              </a:rPr>
              <a:t>1</a:t>
            </a:r>
            <a:r>
              <a:rPr lang="en-US" sz="3600" b="1" dirty="0">
                <a:latin typeface="Arial" charset="0"/>
                <a:ea typeface="Arial" charset="0"/>
                <a:cs typeface="Arial" charset="0"/>
              </a:rPr>
              <a:t>, Daniela Elena ILIE</a:t>
            </a:r>
            <a:r>
              <a:rPr lang="en-US" sz="3600" b="1" baseline="30000" dirty="0">
                <a:latin typeface="Arial" charset="0"/>
                <a:ea typeface="Arial" charset="0"/>
                <a:cs typeface="Arial" charset="0"/>
              </a:rPr>
              <a:t>1</a:t>
            </a:r>
            <a:endParaRPr lang="ro-RO" sz="3600" b="1" baseline="30000" dirty="0">
              <a:latin typeface="Arial" charset="0"/>
              <a:ea typeface="Arial" charset="0"/>
              <a:cs typeface="Arial" charset="0"/>
            </a:endParaRPr>
          </a:p>
          <a:p>
            <a:pPr algn="r"/>
            <a:endParaRPr lang="ro-RO" sz="2600" b="1" dirty="0">
              <a:latin typeface="Arial" charset="0"/>
              <a:ea typeface="Arial" charset="0"/>
              <a:cs typeface="Arial" charset="0"/>
            </a:endParaRPr>
          </a:p>
          <a:p>
            <a:pPr algn="r"/>
            <a:r>
              <a:rPr lang="en-US" sz="2600" b="1" baseline="30000" dirty="0">
                <a:latin typeface="Arial" charset="0"/>
                <a:ea typeface="Arial" charset="0"/>
                <a:cs typeface="Arial" charset="0"/>
              </a:rPr>
              <a:t>1</a:t>
            </a:r>
            <a:r>
              <a:rPr lang="en-US" sz="2600" b="1" dirty="0">
                <a:latin typeface="Arial" charset="0"/>
                <a:ea typeface="Arial" charset="0"/>
                <a:cs typeface="Arial" charset="0"/>
              </a:rPr>
              <a:t>Research Department, Research and Development Station for Bovine Arad, 310059 Arad, Romania</a:t>
            </a:r>
          </a:p>
          <a:p>
            <a:pPr algn="r"/>
            <a:r>
              <a:rPr lang="en-US" sz="2600" b="1" baseline="30000" dirty="0">
                <a:latin typeface="Arial" charset="0"/>
                <a:ea typeface="Arial" charset="0"/>
                <a:cs typeface="Arial" charset="0"/>
              </a:rPr>
              <a:t>2</a:t>
            </a:r>
            <a:r>
              <a:rPr lang="en-US" sz="2600" b="1" dirty="0">
                <a:latin typeface="Arial" charset="0"/>
                <a:ea typeface="Arial" charset="0"/>
                <a:cs typeface="Arial" charset="0"/>
              </a:rPr>
              <a:t>Department of Animal Production Engineering, Faculty of Bioengineering of Animal Resources,</a:t>
            </a:r>
            <a:endParaRPr lang="ro-RO" sz="2600" b="1" dirty="0">
              <a:latin typeface="Arial" charset="0"/>
              <a:ea typeface="Arial" charset="0"/>
              <a:cs typeface="Arial" charset="0"/>
            </a:endParaRPr>
          </a:p>
          <a:p>
            <a:pPr algn="r"/>
            <a:r>
              <a:rPr lang="en-US" sz="2600" b="1" dirty="0">
                <a:latin typeface="Arial" charset="0"/>
                <a:ea typeface="Arial" charset="0"/>
                <a:cs typeface="Arial" charset="0"/>
              </a:rPr>
              <a:t>University of Life Sciences ‘King Mihai I’ from </a:t>
            </a:r>
            <a:r>
              <a:rPr lang="en-US" sz="2600" b="1" dirty="0" err="1">
                <a:latin typeface="Arial" charset="0"/>
                <a:ea typeface="Arial" charset="0"/>
                <a:cs typeface="Arial" charset="0"/>
              </a:rPr>
              <a:t>Timișoara</a:t>
            </a:r>
            <a:r>
              <a:rPr lang="en-US" sz="2600" b="1" dirty="0">
                <a:latin typeface="Arial" charset="0"/>
                <a:ea typeface="Arial" charset="0"/>
                <a:cs typeface="Arial" charset="0"/>
              </a:rPr>
              <a:t>, 300645 </a:t>
            </a:r>
            <a:r>
              <a:rPr lang="en-US" sz="2600" b="1" dirty="0" err="1">
                <a:latin typeface="Arial" charset="0"/>
                <a:ea typeface="Arial" charset="0"/>
                <a:cs typeface="Arial" charset="0"/>
              </a:rPr>
              <a:t>Timișoara</a:t>
            </a:r>
            <a:r>
              <a:rPr lang="en-US" sz="2600" b="1" dirty="0">
                <a:latin typeface="Arial" charset="0"/>
                <a:ea typeface="Arial" charset="0"/>
                <a:cs typeface="Arial" charset="0"/>
              </a:rPr>
              <a:t>, Romania</a:t>
            </a:r>
            <a:endParaRPr lang="en-US" sz="3600" b="1" dirty="0">
              <a:latin typeface="Arial" charset="0"/>
              <a:ea typeface="Arial" charset="0"/>
              <a:cs typeface="Arial" charset="0"/>
            </a:endParaRPr>
          </a:p>
        </p:txBody>
      </p:sp>
      <p:sp>
        <p:nvSpPr>
          <p:cNvPr id="20" name="TextBox 19"/>
          <p:cNvSpPr txBox="1"/>
          <p:nvPr/>
        </p:nvSpPr>
        <p:spPr>
          <a:xfrm>
            <a:off x="1891896" y="11131520"/>
            <a:ext cx="28776842" cy="2677656"/>
          </a:xfrm>
          <a:prstGeom prst="rect">
            <a:avLst/>
          </a:prstGeom>
          <a:noFill/>
        </p:spPr>
        <p:txBody>
          <a:bodyPr wrap="square" rtlCol="0">
            <a:spAutoFit/>
          </a:bodyPr>
          <a:lstStyle/>
          <a:p>
            <a:r>
              <a:rPr lang="ro-RO" sz="4000" b="1" dirty="0">
                <a:latin typeface="Arial" charset="0"/>
                <a:ea typeface="Arial" charset="0"/>
                <a:cs typeface="Arial" charset="0"/>
              </a:rPr>
              <a:t>INTRODUCTION:</a:t>
            </a:r>
            <a:r>
              <a:rPr lang="en-US" sz="4000" b="1" dirty="0">
                <a:latin typeface="Arial" charset="0"/>
                <a:ea typeface="Arial" charset="0"/>
                <a:cs typeface="Arial" charset="0"/>
              </a:rPr>
              <a:t> </a:t>
            </a:r>
            <a:endParaRPr lang="ro-RO" sz="4000" b="1" dirty="0">
              <a:latin typeface="Arial" charset="0"/>
              <a:ea typeface="Arial" charset="0"/>
              <a:cs typeface="Arial" charset="0"/>
            </a:endParaRPr>
          </a:p>
          <a:p>
            <a:r>
              <a:rPr lang="en-US" sz="3200" dirty="0">
                <a:latin typeface="Arial" charset="0"/>
                <a:ea typeface="Arial" charset="0"/>
                <a:cs typeface="Arial" charset="0"/>
              </a:rPr>
              <a:t>Success in beef production depends on the effects of genetic and environmental factors, as well as the interaction among these elements. Breed of cattle impact the quality, quantity and profitability of beef production. Early maturing breeds have higher levels of intramuscular fat, and associated traits tenderness and </a:t>
            </a:r>
            <a:r>
              <a:rPr lang="en-US" sz="3200" dirty="0" err="1">
                <a:latin typeface="Arial" charset="0"/>
                <a:ea typeface="Arial" charset="0"/>
                <a:cs typeface="Arial" charset="0"/>
              </a:rPr>
              <a:t>flavour</a:t>
            </a:r>
            <a:r>
              <a:rPr lang="en-US" sz="3200" dirty="0">
                <a:latin typeface="Arial" charset="0"/>
                <a:ea typeface="Arial" charset="0"/>
                <a:cs typeface="Arial" charset="0"/>
              </a:rPr>
              <a:t>, in comparison to late maturing continental breeds.</a:t>
            </a:r>
            <a:r>
              <a:rPr lang="ro-RO" sz="3200" dirty="0">
                <a:latin typeface="Arial" charset="0"/>
                <a:ea typeface="Arial" charset="0"/>
                <a:cs typeface="Arial" charset="0"/>
              </a:rPr>
              <a:t> </a:t>
            </a:r>
            <a:r>
              <a:rPr lang="en-US" sz="3200" dirty="0">
                <a:latin typeface="Arial" charset="0"/>
                <a:ea typeface="Arial" charset="0"/>
                <a:cs typeface="Arial" charset="0"/>
              </a:rPr>
              <a:t>The aim of this study was to assess the effect of animal genotype on the beef production indices at slaughter in Aberdeen Angus purebreds and crossbreds.</a:t>
            </a:r>
            <a:endParaRPr lang="ro-RO" sz="3200" dirty="0">
              <a:latin typeface="Arial" charset="0"/>
              <a:ea typeface="Arial" charset="0"/>
              <a:cs typeface="Arial" charset="0"/>
            </a:endParaRPr>
          </a:p>
        </p:txBody>
      </p:sp>
      <p:sp>
        <p:nvSpPr>
          <p:cNvPr id="21" name="TextBox 20"/>
          <p:cNvSpPr txBox="1"/>
          <p:nvPr/>
        </p:nvSpPr>
        <p:spPr>
          <a:xfrm>
            <a:off x="1891897" y="14269599"/>
            <a:ext cx="12963092" cy="9079409"/>
          </a:xfrm>
          <a:prstGeom prst="rect">
            <a:avLst/>
          </a:prstGeom>
          <a:noFill/>
        </p:spPr>
        <p:txBody>
          <a:bodyPr wrap="square" rtlCol="0">
            <a:spAutoFit/>
          </a:bodyPr>
          <a:lstStyle/>
          <a:p>
            <a:r>
              <a:rPr lang="ro-RO" sz="4000" b="1" dirty="0">
                <a:latin typeface="Arial" charset="0"/>
                <a:ea typeface="Arial" charset="0"/>
                <a:cs typeface="Arial" charset="0"/>
              </a:rPr>
              <a:t>MATERIAL ŞI METHODS</a:t>
            </a:r>
          </a:p>
          <a:p>
            <a:pPr algn="just"/>
            <a:r>
              <a:rPr lang="en-US" sz="3200" dirty="0">
                <a:latin typeface="Arial" charset="0"/>
                <a:ea typeface="Arial" charset="0"/>
                <a:cs typeface="Arial" charset="0"/>
              </a:rPr>
              <a:t>Data was collected in year 2024 from a private slaughterhouse that sacrifices and cuts Aberdeen Angus purebred and crossbred cattle</a:t>
            </a:r>
            <a:endParaRPr lang="ro-RO" sz="3200" dirty="0">
              <a:latin typeface="Arial" charset="0"/>
              <a:ea typeface="Arial" charset="0"/>
              <a:cs typeface="Arial" charset="0"/>
            </a:endParaRPr>
          </a:p>
          <a:p>
            <a:pPr algn="just"/>
            <a:r>
              <a:rPr lang="en-US" sz="3200" dirty="0">
                <a:latin typeface="Arial" charset="0"/>
                <a:ea typeface="Arial" charset="0"/>
                <a:cs typeface="Arial" charset="0"/>
              </a:rPr>
              <a:t>A total of 1090 cattle were slaughtered in years 2021, 2022, and 2023.</a:t>
            </a:r>
            <a:endParaRPr lang="ro-RO" sz="3200" dirty="0">
              <a:latin typeface="Arial" charset="0"/>
              <a:ea typeface="Arial" charset="0"/>
              <a:cs typeface="Arial" charset="0"/>
            </a:endParaRPr>
          </a:p>
          <a:p>
            <a:pPr algn="just"/>
            <a:r>
              <a:rPr lang="en-US" sz="3200" dirty="0">
                <a:latin typeface="Arial" charset="0"/>
                <a:ea typeface="Arial" charset="0"/>
                <a:cs typeface="Arial" charset="0"/>
              </a:rPr>
              <a:t>The information collected consisted in</a:t>
            </a:r>
            <a:r>
              <a:rPr lang="ro-RO" sz="3200" dirty="0">
                <a:latin typeface="Arial" charset="0"/>
                <a:ea typeface="Arial" charset="0"/>
                <a:cs typeface="Arial" charset="0"/>
              </a:rPr>
              <a:t>:</a:t>
            </a:r>
          </a:p>
          <a:p>
            <a:pPr marL="571500" indent="-571500" algn="just">
              <a:buFont typeface="Arial" panose="020B0604020202020204" pitchFamily="34" charset="0"/>
              <a:buChar char="•"/>
            </a:pPr>
            <a:r>
              <a:rPr lang="en-US" sz="3200" dirty="0">
                <a:latin typeface="Arial" charset="0"/>
                <a:ea typeface="Arial" charset="0"/>
                <a:cs typeface="Arial" charset="0"/>
              </a:rPr>
              <a:t>animal genotype</a:t>
            </a:r>
            <a:endParaRPr lang="ro-RO" sz="3200" dirty="0">
              <a:latin typeface="Arial" charset="0"/>
              <a:ea typeface="Arial" charset="0"/>
              <a:cs typeface="Arial" charset="0"/>
            </a:endParaRPr>
          </a:p>
          <a:p>
            <a:pPr marL="571500" indent="-571500" algn="just">
              <a:buFont typeface="Arial" panose="020B0604020202020204" pitchFamily="34" charset="0"/>
              <a:buChar char="•"/>
            </a:pPr>
            <a:r>
              <a:rPr lang="ro-RO" sz="3200" dirty="0">
                <a:latin typeface="Arial" charset="0"/>
                <a:ea typeface="Arial" charset="0"/>
                <a:cs typeface="Arial" charset="0"/>
              </a:rPr>
              <a:t>b</a:t>
            </a:r>
            <a:r>
              <a:rPr lang="en-US" sz="3200" dirty="0" err="1">
                <a:latin typeface="Arial" charset="0"/>
                <a:ea typeface="Arial" charset="0"/>
                <a:cs typeface="Arial" charset="0"/>
              </a:rPr>
              <a:t>irth</a:t>
            </a:r>
            <a:r>
              <a:rPr lang="en-US" sz="3200" dirty="0">
                <a:latin typeface="Arial" charset="0"/>
                <a:ea typeface="Arial" charset="0"/>
                <a:cs typeface="Arial" charset="0"/>
              </a:rPr>
              <a:t> date</a:t>
            </a:r>
            <a:endParaRPr lang="ro-RO" sz="3200" dirty="0">
              <a:latin typeface="Arial" charset="0"/>
              <a:ea typeface="Arial" charset="0"/>
              <a:cs typeface="Arial" charset="0"/>
            </a:endParaRPr>
          </a:p>
          <a:p>
            <a:pPr marL="571500" indent="-571500" algn="just">
              <a:buFont typeface="Arial" panose="020B0604020202020204" pitchFamily="34" charset="0"/>
              <a:buChar char="•"/>
            </a:pPr>
            <a:r>
              <a:rPr lang="en-US" sz="3200" dirty="0">
                <a:latin typeface="Arial" charset="0"/>
                <a:ea typeface="Arial" charset="0"/>
                <a:cs typeface="Arial" charset="0"/>
              </a:rPr>
              <a:t>weighing date</a:t>
            </a:r>
            <a:endParaRPr lang="ro-RO" sz="3200" dirty="0">
              <a:latin typeface="Arial" charset="0"/>
              <a:ea typeface="Arial" charset="0"/>
              <a:cs typeface="Arial" charset="0"/>
            </a:endParaRPr>
          </a:p>
          <a:p>
            <a:pPr marL="571500" indent="-571500" algn="just">
              <a:buFont typeface="Arial" panose="020B0604020202020204" pitchFamily="34" charset="0"/>
              <a:buChar char="•"/>
            </a:pPr>
            <a:r>
              <a:rPr lang="en-US" sz="3200" dirty="0">
                <a:latin typeface="Arial" charset="0"/>
                <a:ea typeface="Arial" charset="0"/>
                <a:cs typeface="Arial" charset="0"/>
              </a:rPr>
              <a:t>breed (Aberdeen Angus purebred or crossbred)</a:t>
            </a:r>
            <a:endParaRPr lang="ro-RO" sz="3200" dirty="0">
              <a:latin typeface="Arial" charset="0"/>
              <a:ea typeface="Arial" charset="0"/>
              <a:cs typeface="Arial" charset="0"/>
            </a:endParaRPr>
          </a:p>
          <a:p>
            <a:pPr marL="571500" indent="-571500" algn="just">
              <a:buFont typeface="Arial" panose="020B0604020202020204" pitchFamily="34" charset="0"/>
              <a:buChar char="•"/>
            </a:pPr>
            <a:r>
              <a:rPr lang="en-US" sz="3200" dirty="0">
                <a:latin typeface="Arial" charset="0"/>
                <a:ea typeface="Arial" charset="0"/>
                <a:cs typeface="Arial" charset="0"/>
              </a:rPr>
              <a:t>age at slaughtering (months)</a:t>
            </a:r>
            <a:endParaRPr lang="ro-RO" sz="3200" dirty="0">
              <a:latin typeface="Arial" charset="0"/>
              <a:ea typeface="Arial" charset="0"/>
              <a:cs typeface="Arial" charset="0"/>
            </a:endParaRPr>
          </a:p>
          <a:p>
            <a:pPr marL="571500" indent="-571500" algn="just">
              <a:buFont typeface="Arial" panose="020B0604020202020204" pitchFamily="34" charset="0"/>
              <a:buChar char="•"/>
            </a:pPr>
            <a:r>
              <a:rPr lang="ro-RO" sz="3200" dirty="0">
                <a:latin typeface="Arial" charset="0"/>
                <a:ea typeface="Arial" charset="0"/>
                <a:cs typeface="Arial" charset="0"/>
              </a:rPr>
              <a:t>l</a:t>
            </a:r>
            <a:r>
              <a:rPr lang="en-US" sz="3200" dirty="0" err="1">
                <a:latin typeface="Arial" charset="0"/>
                <a:ea typeface="Arial" charset="0"/>
                <a:cs typeface="Arial" charset="0"/>
              </a:rPr>
              <a:t>iveweight</a:t>
            </a:r>
            <a:endParaRPr lang="ro-RO" sz="3200" dirty="0">
              <a:latin typeface="Arial" charset="0"/>
              <a:ea typeface="Arial" charset="0"/>
              <a:cs typeface="Arial" charset="0"/>
            </a:endParaRPr>
          </a:p>
          <a:p>
            <a:pPr marL="571500" indent="-571500" algn="just">
              <a:buFont typeface="Arial" panose="020B0604020202020204" pitchFamily="34" charset="0"/>
              <a:buChar char="•"/>
            </a:pPr>
            <a:r>
              <a:rPr lang="en-US" sz="3200" dirty="0">
                <a:latin typeface="Arial" charset="0"/>
                <a:ea typeface="Arial" charset="0"/>
                <a:cs typeface="Arial" charset="0"/>
              </a:rPr>
              <a:t>cattle type (A-bulls under 24 months of age, B-bulls over 24 months of age, C-steers, D-females under 30 months of age, E-females over 30 months of age and culled)</a:t>
            </a:r>
            <a:endParaRPr lang="ro-RO" sz="3200" dirty="0">
              <a:latin typeface="Arial" charset="0"/>
              <a:ea typeface="Arial" charset="0"/>
              <a:cs typeface="Arial" charset="0"/>
            </a:endParaRPr>
          </a:p>
          <a:p>
            <a:pPr marL="571500" indent="-571500" algn="just">
              <a:buFont typeface="Arial" panose="020B0604020202020204" pitchFamily="34" charset="0"/>
              <a:buChar char="•"/>
            </a:pPr>
            <a:r>
              <a:rPr lang="en-US" sz="3200" dirty="0">
                <a:latin typeface="Arial" charset="0"/>
                <a:ea typeface="Arial" charset="0"/>
                <a:cs typeface="Arial" charset="0"/>
              </a:rPr>
              <a:t>total carcass weight as well as left and right half-carcass</a:t>
            </a:r>
            <a:endParaRPr lang="ro-RO" sz="3200" dirty="0">
              <a:latin typeface="Arial" charset="0"/>
              <a:ea typeface="Arial" charset="0"/>
              <a:cs typeface="Arial" charset="0"/>
            </a:endParaRPr>
          </a:p>
          <a:p>
            <a:pPr marL="571500" indent="-571500" algn="just">
              <a:buFont typeface="Arial" panose="020B0604020202020204" pitchFamily="34" charset="0"/>
              <a:buChar char="•"/>
            </a:pPr>
            <a:r>
              <a:rPr lang="en-US" sz="3200" dirty="0">
                <a:latin typeface="Arial" charset="0"/>
                <a:ea typeface="Arial" charset="0"/>
                <a:cs typeface="Arial" charset="0"/>
              </a:rPr>
              <a:t>SEUROP conformation class of carcasses</a:t>
            </a:r>
            <a:endParaRPr lang="ro-RO" sz="3200" dirty="0">
              <a:latin typeface="Arial" charset="0"/>
              <a:ea typeface="Arial" charset="0"/>
              <a:cs typeface="Arial" charset="0"/>
            </a:endParaRPr>
          </a:p>
          <a:p>
            <a:pPr marL="571500" indent="-571500" algn="just">
              <a:buFont typeface="Arial" panose="020B0604020202020204" pitchFamily="34" charset="0"/>
              <a:buChar char="•"/>
            </a:pPr>
            <a:r>
              <a:rPr lang="en-US" sz="3200" dirty="0">
                <a:latin typeface="Arial" charset="0"/>
                <a:ea typeface="Arial" charset="0"/>
                <a:cs typeface="Arial" charset="0"/>
              </a:rPr>
              <a:t>killing-out percentage</a:t>
            </a:r>
            <a:endParaRPr lang="ro-RO" sz="3200" dirty="0">
              <a:latin typeface="Arial" charset="0"/>
              <a:ea typeface="Arial" charset="0"/>
              <a:cs typeface="Arial" charset="0"/>
            </a:endParaRPr>
          </a:p>
          <a:p>
            <a:pPr marL="571500" indent="-571500" algn="just">
              <a:buFont typeface="Arial" panose="020B0604020202020204" pitchFamily="34" charset="0"/>
              <a:buChar char="•"/>
            </a:pPr>
            <a:r>
              <a:rPr lang="en-US" sz="3200" dirty="0">
                <a:latin typeface="Arial" charset="0"/>
                <a:ea typeface="Arial" charset="0"/>
                <a:cs typeface="Arial" charset="0"/>
              </a:rPr>
              <a:t>class of fat cover</a:t>
            </a:r>
            <a:endParaRPr lang="ro-RO" sz="3200" dirty="0">
              <a:latin typeface="Arial" charset="0"/>
              <a:ea typeface="Arial" charset="0"/>
              <a:cs typeface="Arial" charset="0"/>
            </a:endParaRPr>
          </a:p>
        </p:txBody>
      </p:sp>
      <p:sp>
        <p:nvSpPr>
          <p:cNvPr id="22" name="TextBox 21"/>
          <p:cNvSpPr txBox="1"/>
          <p:nvPr/>
        </p:nvSpPr>
        <p:spPr>
          <a:xfrm>
            <a:off x="1891896" y="23428738"/>
            <a:ext cx="29438061" cy="5078313"/>
          </a:xfrm>
          <a:prstGeom prst="rect">
            <a:avLst/>
          </a:prstGeom>
          <a:noFill/>
        </p:spPr>
        <p:txBody>
          <a:bodyPr wrap="square" rtlCol="0">
            <a:spAutoFit/>
          </a:bodyPr>
          <a:lstStyle/>
          <a:p>
            <a:r>
              <a:rPr lang="ro-RO" sz="3600" b="1" dirty="0">
                <a:latin typeface="Arial" charset="0"/>
                <a:ea typeface="Arial" charset="0"/>
                <a:cs typeface="Arial" charset="0"/>
              </a:rPr>
              <a:t>RESULTS AND DISCUSSIONS </a:t>
            </a:r>
          </a:p>
          <a:p>
            <a:pPr marL="457200" indent="-457200">
              <a:buFont typeface="Wingdings" panose="05000000000000000000" pitchFamily="2" charset="2"/>
              <a:buChar char="Ø"/>
            </a:pPr>
            <a:r>
              <a:rPr lang="en-US" sz="3200" b="1" dirty="0">
                <a:solidFill>
                  <a:srgbClr val="FF0000"/>
                </a:solidFill>
                <a:latin typeface="Arial" charset="0"/>
                <a:ea typeface="Arial" charset="0"/>
                <a:cs typeface="Arial" charset="0"/>
              </a:rPr>
              <a:t>Age at slaughtering </a:t>
            </a:r>
            <a:r>
              <a:rPr lang="en-US" sz="3200" dirty="0">
                <a:latin typeface="Arial" charset="0"/>
                <a:ea typeface="Arial" charset="0"/>
                <a:cs typeface="Arial" charset="0"/>
              </a:rPr>
              <a:t>of crossbreds </a:t>
            </a:r>
            <a:r>
              <a:rPr lang="en-US" sz="3200">
                <a:latin typeface="Arial" charset="0"/>
                <a:ea typeface="Arial" charset="0"/>
                <a:cs typeface="Arial" charset="0"/>
              </a:rPr>
              <a:t>was 0.57 </a:t>
            </a:r>
            <a:r>
              <a:rPr lang="en-US" sz="3200" dirty="0">
                <a:latin typeface="Arial" charset="0"/>
                <a:ea typeface="Arial" charset="0"/>
                <a:cs typeface="Arial" charset="0"/>
              </a:rPr>
              <a:t>months higher than </a:t>
            </a:r>
            <a:r>
              <a:rPr lang="ro-RO" sz="3200" dirty="0">
                <a:latin typeface="Arial" charset="0"/>
                <a:ea typeface="Arial" charset="0"/>
                <a:cs typeface="Arial" charset="0"/>
              </a:rPr>
              <a:t>in</a:t>
            </a:r>
            <a:r>
              <a:rPr lang="en-US" sz="3200" dirty="0">
                <a:latin typeface="Arial" charset="0"/>
                <a:ea typeface="Arial" charset="0"/>
                <a:cs typeface="Arial" charset="0"/>
              </a:rPr>
              <a:t> purebreds (</a:t>
            </a:r>
            <a:r>
              <a:rPr lang="en-US" sz="3200" b="1" dirty="0">
                <a:solidFill>
                  <a:srgbClr val="FF0000"/>
                </a:solidFill>
                <a:latin typeface="Arial" charset="0"/>
                <a:ea typeface="Arial" charset="0"/>
                <a:cs typeface="Arial" charset="0"/>
              </a:rPr>
              <a:t>p</a:t>
            </a:r>
            <a:r>
              <a:rPr lang="en-US" sz="3200" b="1">
                <a:solidFill>
                  <a:srgbClr val="FF0000"/>
                </a:solidFill>
                <a:latin typeface="Arial" charset="0"/>
                <a:ea typeface="Arial" charset="0"/>
                <a:cs typeface="Arial" charset="0"/>
              </a:rPr>
              <a:t>&lt;0.05</a:t>
            </a:r>
            <a:r>
              <a:rPr lang="en-US" sz="3200" dirty="0">
                <a:latin typeface="Arial" charset="0"/>
                <a:ea typeface="Arial" charset="0"/>
                <a:cs typeface="Arial" charset="0"/>
              </a:rPr>
              <a:t>), that is crossbred were approximately 17 days older when sent to abattoir</a:t>
            </a:r>
          </a:p>
          <a:p>
            <a:pPr marL="457200" indent="-457200">
              <a:buFont typeface="Wingdings" panose="05000000000000000000" pitchFamily="2" charset="2"/>
              <a:buChar char="Ø"/>
            </a:pPr>
            <a:r>
              <a:rPr lang="en-US" sz="3200" b="1" dirty="0">
                <a:latin typeface="Arial" charset="0"/>
                <a:ea typeface="Arial" charset="0"/>
                <a:cs typeface="Arial" charset="0"/>
              </a:rPr>
              <a:t>Liveweight at slaughter </a:t>
            </a:r>
            <a:r>
              <a:rPr lang="en-US" sz="3200" dirty="0">
                <a:latin typeface="Arial" charset="0"/>
                <a:ea typeface="Arial" charset="0"/>
                <a:cs typeface="Arial" charset="0"/>
              </a:rPr>
              <a:t>was 4% higher in purebreds compared to crossbreds, difference that was not statistically significant (p</a:t>
            </a:r>
            <a:r>
              <a:rPr lang="en-US" sz="3200">
                <a:latin typeface="Arial" charset="0"/>
                <a:ea typeface="Arial" charset="0"/>
                <a:cs typeface="Arial" charset="0"/>
              </a:rPr>
              <a:t>&gt;0.05).Purebreds</a:t>
            </a:r>
            <a:r>
              <a:rPr lang="en-US" sz="3200" dirty="0">
                <a:latin typeface="Arial" charset="0"/>
                <a:ea typeface="Arial" charset="0"/>
                <a:cs typeface="Arial" charset="0"/>
              </a:rPr>
              <a:t>’ carcass </a:t>
            </a:r>
            <a:r>
              <a:rPr lang="en-US" sz="3200">
                <a:latin typeface="Arial" charset="0"/>
                <a:ea typeface="Arial" charset="0"/>
                <a:cs typeface="Arial" charset="0"/>
              </a:rPr>
              <a:t>was 17.84 </a:t>
            </a:r>
            <a:r>
              <a:rPr lang="en-US" sz="3200" dirty="0">
                <a:latin typeface="Arial" charset="0"/>
                <a:ea typeface="Arial" charset="0"/>
                <a:cs typeface="Arial" charset="0"/>
              </a:rPr>
              <a:t>kg heavier than in crossbreds, value that was very low to be considered significant (p</a:t>
            </a:r>
            <a:r>
              <a:rPr lang="en-US" sz="3200">
                <a:latin typeface="Arial" charset="0"/>
                <a:ea typeface="Arial" charset="0"/>
                <a:cs typeface="Arial" charset="0"/>
              </a:rPr>
              <a:t>&gt;0.05</a:t>
            </a:r>
            <a:r>
              <a:rPr lang="en-US" sz="3200" dirty="0">
                <a:latin typeface="Arial" charset="0"/>
                <a:ea typeface="Arial" charset="0"/>
                <a:cs typeface="Arial" charset="0"/>
              </a:rPr>
              <a:t>)</a:t>
            </a:r>
            <a:endParaRPr lang="ro-RO" sz="3200" dirty="0">
              <a:latin typeface="Arial" charset="0"/>
              <a:ea typeface="Arial" charset="0"/>
              <a:cs typeface="Arial" charset="0"/>
            </a:endParaRPr>
          </a:p>
          <a:p>
            <a:pPr marL="457200" indent="-457200">
              <a:buFont typeface="Wingdings" panose="05000000000000000000" pitchFamily="2" charset="2"/>
              <a:buChar char="Ø"/>
            </a:pPr>
            <a:r>
              <a:rPr lang="en-US" sz="3200" dirty="0">
                <a:latin typeface="Arial" charset="0"/>
                <a:ea typeface="Arial" charset="0"/>
                <a:cs typeface="Arial" charset="0"/>
              </a:rPr>
              <a:t>The </a:t>
            </a:r>
            <a:r>
              <a:rPr lang="en-US" sz="3200" b="1" dirty="0">
                <a:solidFill>
                  <a:srgbClr val="FF0000"/>
                </a:solidFill>
                <a:latin typeface="Arial" charset="0"/>
                <a:ea typeface="Arial" charset="0"/>
                <a:cs typeface="Arial" charset="0"/>
              </a:rPr>
              <a:t>killing-out percentage </a:t>
            </a:r>
            <a:r>
              <a:rPr lang="en-US" sz="3200" dirty="0">
                <a:latin typeface="Arial" charset="0"/>
                <a:ea typeface="Arial" charset="0"/>
                <a:cs typeface="Arial" charset="0"/>
              </a:rPr>
              <a:t>was higher in purebreds than in crossbreds </a:t>
            </a:r>
            <a:r>
              <a:rPr lang="en-US" sz="3200">
                <a:latin typeface="Arial" charset="0"/>
                <a:ea typeface="Arial" charset="0"/>
                <a:cs typeface="Arial" charset="0"/>
              </a:rPr>
              <a:t>(54.71</a:t>
            </a:r>
            <a:r>
              <a:rPr lang="en-US" sz="3200" dirty="0">
                <a:latin typeface="Arial" charset="0"/>
                <a:ea typeface="Arial" charset="0"/>
                <a:cs typeface="Arial" charset="0"/>
              </a:rPr>
              <a:t>% </a:t>
            </a:r>
            <a:r>
              <a:rPr lang="en-US" sz="3200">
                <a:latin typeface="Arial" charset="0"/>
                <a:ea typeface="Arial" charset="0"/>
                <a:cs typeface="Arial" charset="0"/>
              </a:rPr>
              <a:t>and 53.86</a:t>
            </a:r>
            <a:r>
              <a:rPr lang="en-US" sz="3200" dirty="0">
                <a:latin typeface="Arial" charset="0"/>
                <a:ea typeface="Arial" charset="0"/>
                <a:cs typeface="Arial" charset="0"/>
              </a:rPr>
              <a:t>%, respectively) and the difference </a:t>
            </a:r>
            <a:r>
              <a:rPr lang="en-US" sz="3200">
                <a:latin typeface="Arial" charset="0"/>
                <a:ea typeface="Arial" charset="0"/>
                <a:cs typeface="Arial" charset="0"/>
              </a:rPr>
              <a:t>of 0.85</a:t>
            </a:r>
            <a:r>
              <a:rPr lang="en-US" sz="3200" dirty="0">
                <a:latin typeface="Arial" charset="0"/>
                <a:ea typeface="Arial" charset="0"/>
                <a:cs typeface="Arial" charset="0"/>
              </a:rPr>
              <a:t>% was statistically significant (</a:t>
            </a:r>
            <a:r>
              <a:rPr lang="en-US" sz="3200" b="1" dirty="0">
                <a:solidFill>
                  <a:srgbClr val="FF0000"/>
                </a:solidFill>
                <a:latin typeface="Arial" charset="0"/>
                <a:ea typeface="Arial" charset="0"/>
                <a:cs typeface="Arial" charset="0"/>
              </a:rPr>
              <a:t>p</a:t>
            </a:r>
            <a:r>
              <a:rPr lang="en-US" sz="3200" b="1">
                <a:solidFill>
                  <a:srgbClr val="FF0000"/>
                </a:solidFill>
                <a:latin typeface="Arial" charset="0"/>
                <a:ea typeface="Arial" charset="0"/>
                <a:cs typeface="Arial" charset="0"/>
              </a:rPr>
              <a:t>&lt;0.05</a:t>
            </a:r>
            <a:r>
              <a:rPr lang="en-US" sz="3200" dirty="0">
                <a:latin typeface="Arial" charset="0"/>
                <a:ea typeface="Arial" charset="0"/>
                <a:cs typeface="Arial" charset="0"/>
              </a:rPr>
              <a:t>)</a:t>
            </a:r>
          </a:p>
          <a:p>
            <a:pPr marL="457200" indent="-457200">
              <a:buFont typeface="Wingdings" panose="05000000000000000000" pitchFamily="2" charset="2"/>
              <a:buChar char="Ø"/>
            </a:pPr>
            <a:r>
              <a:rPr lang="en-US" sz="3200" dirty="0">
                <a:latin typeface="Arial" charset="0"/>
                <a:ea typeface="Arial" charset="0"/>
                <a:cs typeface="Arial" charset="0"/>
              </a:rPr>
              <a:t>In both purebreds and crossbreds, the </a:t>
            </a:r>
            <a:r>
              <a:rPr lang="en-US" sz="3200" b="1" dirty="0">
                <a:latin typeface="Arial" charset="0"/>
                <a:ea typeface="Arial" charset="0"/>
                <a:cs typeface="Arial" charset="0"/>
              </a:rPr>
              <a:t>conformation class </a:t>
            </a:r>
            <a:r>
              <a:rPr lang="en-US" sz="3200" dirty="0">
                <a:latin typeface="Arial" charset="0"/>
                <a:ea typeface="Arial" charset="0"/>
                <a:cs typeface="Arial" charset="0"/>
              </a:rPr>
              <a:t>was on average very close to value of 5 (R, Good) and the difference was statistically non-significant (p</a:t>
            </a:r>
            <a:r>
              <a:rPr lang="en-US" sz="3200">
                <a:latin typeface="Arial" charset="0"/>
                <a:ea typeface="Arial" charset="0"/>
                <a:cs typeface="Arial" charset="0"/>
              </a:rPr>
              <a:t>&gt;0.05</a:t>
            </a:r>
            <a:r>
              <a:rPr lang="en-US" sz="3200" dirty="0">
                <a:latin typeface="Arial" charset="0"/>
                <a:ea typeface="Arial" charset="0"/>
                <a:cs typeface="Arial" charset="0"/>
              </a:rPr>
              <a:t>)</a:t>
            </a:r>
          </a:p>
          <a:p>
            <a:pPr marL="457200" indent="-457200">
              <a:buFont typeface="Wingdings" panose="05000000000000000000" pitchFamily="2" charset="2"/>
              <a:buChar char="Ø"/>
            </a:pPr>
            <a:r>
              <a:rPr lang="en-US" sz="3200" dirty="0">
                <a:latin typeface="Arial" charset="0"/>
                <a:ea typeface="Arial" charset="0"/>
                <a:cs typeface="Arial" charset="0"/>
              </a:rPr>
              <a:t>The </a:t>
            </a:r>
            <a:r>
              <a:rPr lang="en-US" sz="3200" b="1" dirty="0">
                <a:latin typeface="Arial" charset="0"/>
                <a:ea typeface="Arial" charset="0"/>
                <a:cs typeface="Arial" charset="0"/>
              </a:rPr>
              <a:t>fat cover of the carcass </a:t>
            </a:r>
            <a:r>
              <a:rPr lang="en-US" sz="3200" dirty="0">
                <a:latin typeface="Arial" charset="0"/>
                <a:ea typeface="Arial" charset="0"/>
                <a:cs typeface="Arial" charset="0"/>
              </a:rPr>
              <a:t>was very similar in the two genetic groups </a:t>
            </a:r>
            <a:r>
              <a:rPr lang="en-US" sz="3200">
                <a:latin typeface="Arial" charset="0"/>
                <a:ea typeface="Arial" charset="0"/>
                <a:cs typeface="Arial" charset="0"/>
              </a:rPr>
              <a:t>(3.41 </a:t>
            </a:r>
            <a:r>
              <a:rPr lang="en-US" sz="3200" dirty="0">
                <a:latin typeface="Arial" charset="0"/>
                <a:ea typeface="Arial" charset="0"/>
                <a:cs typeface="Arial" charset="0"/>
              </a:rPr>
              <a:t>for purebreds </a:t>
            </a:r>
            <a:r>
              <a:rPr lang="en-US" sz="3200">
                <a:latin typeface="Arial" charset="0"/>
                <a:ea typeface="Arial" charset="0"/>
                <a:cs typeface="Arial" charset="0"/>
              </a:rPr>
              <a:t>and 3.42 </a:t>
            </a:r>
            <a:r>
              <a:rPr lang="en-US" sz="3200" dirty="0">
                <a:latin typeface="Arial" charset="0"/>
                <a:ea typeface="Arial" charset="0"/>
                <a:cs typeface="Arial" charset="0"/>
              </a:rPr>
              <a:t>in crossbreds) and non-significant (p</a:t>
            </a:r>
            <a:r>
              <a:rPr lang="en-US" sz="3200">
                <a:latin typeface="Arial" charset="0"/>
                <a:ea typeface="Arial" charset="0"/>
                <a:cs typeface="Arial" charset="0"/>
              </a:rPr>
              <a:t>&gt;0.05</a:t>
            </a:r>
            <a:r>
              <a:rPr lang="en-US" sz="3200" dirty="0">
                <a:latin typeface="Arial" charset="0"/>
                <a:ea typeface="Arial" charset="0"/>
                <a:cs typeface="Arial" charset="0"/>
              </a:rPr>
              <a:t>)</a:t>
            </a:r>
          </a:p>
        </p:txBody>
      </p:sp>
      <p:sp>
        <p:nvSpPr>
          <p:cNvPr id="23" name="TextBox 22"/>
          <p:cNvSpPr txBox="1"/>
          <p:nvPr/>
        </p:nvSpPr>
        <p:spPr>
          <a:xfrm>
            <a:off x="1891896" y="35644293"/>
            <a:ext cx="28359198" cy="2677656"/>
          </a:xfrm>
          <a:prstGeom prst="rect">
            <a:avLst/>
          </a:prstGeom>
          <a:noFill/>
        </p:spPr>
        <p:txBody>
          <a:bodyPr wrap="square" rtlCol="0">
            <a:spAutoFit/>
          </a:bodyPr>
          <a:lstStyle/>
          <a:p>
            <a:r>
              <a:rPr lang="ro-RO" sz="4000" b="1" dirty="0">
                <a:latin typeface="Arial" charset="0"/>
                <a:ea typeface="Arial" charset="0"/>
                <a:cs typeface="Arial" charset="0"/>
              </a:rPr>
              <a:t>CONCLUSIONS</a:t>
            </a:r>
          </a:p>
          <a:p>
            <a:pPr algn="just"/>
            <a:r>
              <a:rPr lang="en-US" sz="3200" dirty="0">
                <a:latin typeface="Arial" charset="0"/>
                <a:ea typeface="Arial" charset="0"/>
                <a:cs typeface="Arial" charset="0"/>
              </a:rPr>
              <a:t>Comparing the Aberdeen Angus purebred cattle with F1 hybrids of local breeds with Aberdeen Angus the results showed that purebred had lower slaughtering age and higher killing-out percentage than hybrids. Othe</a:t>
            </a:r>
            <a:r>
              <a:rPr lang="ro-RO" sz="3200" dirty="0">
                <a:latin typeface="Arial" charset="0"/>
                <a:ea typeface="Arial" charset="0"/>
                <a:cs typeface="Arial" charset="0"/>
              </a:rPr>
              <a:t>r</a:t>
            </a:r>
            <a:r>
              <a:rPr lang="en-US" sz="3200" dirty="0">
                <a:latin typeface="Arial" charset="0"/>
                <a:ea typeface="Arial" charset="0"/>
                <a:cs typeface="Arial" charset="0"/>
              </a:rPr>
              <a:t> traits like liveweight at slaughter, carcass weight, conformation class and carcass fat cover class were similar between the two genotype groups.</a:t>
            </a:r>
          </a:p>
          <a:p>
            <a:pPr algn="just"/>
            <a:r>
              <a:rPr lang="en-US" sz="3200" dirty="0">
                <a:latin typeface="Arial" charset="0"/>
                <a:ea typeface="Arial" charset="0"/>
                <a:cs typeface="Arial" charset="0"/>
              </a:rPr>
              <a:t>In conclusion, according to our findings, there was a small effect of hybridization on studied beef traits at slaughtering.</a:t>
            </a:r>
          </a:p>
        </p:txBody>
      </p:sp>
      <p:cxnSp>
        <p:nvCxnSpPr>
          <p:cNvPr id="24" name="Straight Connector 23"/>
          <p:cNvCxnSpPr>
            <a:cxnSpLocks/>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en-US" sz="6000" b="1" dirty="0">
                <a:latin typeface="Arial Black" panose="020B0A04020102020204" pitchFamily="34" charset="0"/>
              </a:rPr>
              <a:t>The 5th Edition of the Annual Conference</a:t>
            </a:r>
          </a:p>
          <a:p>
            <a:pPr algn="ctr"/>
            <a:r>
              <a:rPr lang="en-US" sz="6000" b="1" dirty="0">
                <a:latin typeface="Arial Black" panose="020B0A04020102020204" pitchFamily="34" charset="0"/>
              </a:rPr>
              <a:t>“Romanian agricultural and forestry research: achievements and </a:t>
            </a:r>
            <a:r>
              <a:rPr lang="en-US" sz="6000" b="1" dirty="0" err="1">
                <a:latin typeface="Arial Black" panose="020B0A04020102020204" pitchFamily="34" charset="0"/>
              </a:rPr>
              <a:t>prospectives</a:t>
            </a:r>
            <a:r>
              <a:rPr lang="en-US" sz="6000" b="1" dirty="0">
                <a:latin typeface="Arial Black" panose="020B0A04020102020204" pitchFamily="34" charset="0"/>
              </a:rPr>
              <a:t>” </a:t>
            </a:r>
            <a:endParaRPr lang="ro-RO" sz="6000" b="1" dirty="0">
              <a:latin typeface="Arial Black" panose="020B0A04020102020204" pitchFamily="34" charset="0"/>
            </a:endParaRPr>
          </a:p>
          <a:p>
            <a:pPr algn="ctr"/>
            <a:r>
              <a:rPr lang="en-US" sz="6000" b="1" dirty="0">
                <a:latin typeface="Arial Black" panose="020B0A04020102020204" pitchFamily="34" charset="0"/>
              </a:rPr>
              <a:t>May 28, 2026</a:t>
            </a:r>
          </a:p>
          <a:p>
            <a:endParaRPr lang="en-US" sz="6000" dirty="0"/>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graphicFrame>
        <p:nvGraphicFramePr>
          <p:cNvPr id="6" name="Table 5">
            <a:extLst>
              <a:ext uri="{FF2B5EF4-FFF2-40B4-BE49-F238E27FC236}">
                <a16:creationId xmlns:a16="http://schemas.microsoft.com/office/drawing/2014/main" id="{3EC4300E-84BC-91B5-A506-0C67DFC6E6DA}"/>
              </a:ext>
            </a:extLst>
          </p:cNvPr>
          <p:cNvGraphicFramePr>
            <a:graphicFrameLocks noGrp="1"/>
          </p:cNvGraphicFramePr>
          <p:nvPr>
            <p:extLst>
              <p:ext uri="{D42A27DB-BD31-4B8C-83A1-F6EECF244321}">
                <p14:modId xmlns:p14="http://schemas.microsoft.com/office/powerpoint/2010/main" val="1157343789"/>
              </p:ext>
            </p:extLst>
          </p:nvPr>
        </p:nvGraphicFramePr>
        <p:xfrm>
          <a:off x="22471222" y="14622926"/>
          <a:ext cx="8036169" cy="4500828"/>
        </p:xfrm>
        <a:graphic>
          <a:graphicData uri="http://schemas.openxmlformats.org/drawingml/2006/table">
            <a:tbl>
              <a:tblPr firstRow="1" firstCol="1" bandRow="1">
                <a:tableStyleId>{5C22544A-7EE6-4342-B048-85BDC9FD1C3A}</a:tableStyleId>
              </a:tblPr>
              <a:tblGrid>
                <a:gridCol w="3579328">
                  <a:extLst>
                    <a:ext uri="{9D8B030D-6E8A-4147-A177-3AD203B41FA5}">
                      <a16:colId xmlns:a16="http://schemas.microsoft.com/office/drawing/2014/main" val="3570275493"/>
                    </a:ext>
                  </a:extLst>
                </a:gridCol>
                <a:gridCol w="4456841">
                  <a:extLst>
                    <a:ext uri="{9D8B030D-6E8A-4147-A177-3AD203B41FA5}">
                      <a16:colId xmlns:a16="http://schemas.microsoft.com/office/drawing/2014/main" val="58214159"/>
                    </a:ext>
                  </a:extLst>
                </a:gridCol>
              </a:tblGrid>
              <a:tr h="1163970">
                <a:tc>
                  <a:txBody>
                    <a:bodyPr/>
                    <a:lstStyle/>
                    <a:p>
                      <a:pPr algn="ctr">
                        <a:lnSpc>
                          <a:spcPct val="115000"/>
                        </a:lnSpc>
                        <a:spcAft>
                          <a:spcPts val="1000"/>
                        </a:spcAft>
                        <a:buNone/>
                      </a:pPr>
                      <a:r>
                        <a:rPr lang="ro-RO" sz="2600" kern="100" dirty="0">
                          <a:effectLst/>
                          <a:latin typeface="Arial" panose="020B0604020202020204" pitchFamily="34" charset="0"/>
                          <a:cs typeface="Arial" panose="020B0604020202020204" pitchFamily="34" charset="0"/>
                        </a:rPr>
                        <a:t>Conformation carcass c</a:t>
                      </a:r>
                      <a:r>
                        <a:rPr lang="en-GB" sz="2600" kern="100" dirty="0">
                          <a:effectLst/>
                          <a:latin typeface="Arial" panose="020B0604020202020204" pitchFamily="34" charset="0"/>
                          <a:cs typeface="Arial" panose="020B0604020202020204" pitchFamily="34" charset="0"/>
                        </a:rPr>
                        <a:t>lass</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1000"/>
                        </a:spcAft>
                        <a:buNone/>
                      </a:pPr>
                      <a:r>
                        <a:rPr lang="en-GB" sz="2600" kern="100">
                          <a:effectLst/>
                          <a:latin typeface="Arial" panose="020B0604020202020204" pitchFamily="34" charset="0"/>
                          <a:cs typeface="Arial" panose="020B0604020202020204" pitchFamily="34" charset="0"/>
                        </a:rPr>
                        <a:t>Number allocated</a:t>
                      </a:r>
                      <a:endParaRPr lang="en-US" sz="2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43957967"/>
                  </a:ext>
                </a:extLst>
              </a:tr>
              <a:tr h="556143">
                <a:tc>
                  <a:txBody>
                    <a:bodyPr/>
                    <a:lstStyle/>
                    <a:p>
                      <a:pPr algn="ctr">
                        <a:lnSpc>
                          <a:spcPct val="115000"/>
                        </a:lnSpc>
                        <a:spcAft>
                          <a:spcPts val="1000"/>
                        </a:spcAft>
                        <a:buNone/>
                      </a:pPr>
                      <a:r>
                        <a:rPr lang="en-GB" sz="2600" kern="100" dirty="0">
                          <a:effectLst/>
                          <a:latin typeface="Arial" panose="020B0604020202020204" pitchFamily="34" charset="0"/>
                          <a:cs typeface="Arial" panose="020B0604020202020204" pitchFamily="34" charset="0"/>
                        </a:rPr>
                        <a:t>-P</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1000"/>
                        </a:spcAft>
                        <a:buNone/>
                      </a:pPr>
                      <a:r>
                        <a:rPr lang="en-GB" sz="2600" kern="100">
                          <a:effectLst/>
                          <a:latin typeface="Arial" panose="020B0604020202020204" pitchFamily="34" charset="0"/>
                          <a:cs typeface="Arial" panose="020B0604020202020204" pitchFamily="34" charset="0"/>
                        </a:rPr>
                        <a:t>1</a:t>
                      </a:r>
                      <a:endParaRPr lang="en-US" sz="2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9677488"/>
                  </a:ext>
                </a:extLst>
              </a:tr>
              <a:tr h="556143">
                <a:tc>
                  <a:txBody>
                    <a:bodyPr/>
                    <a:lstStyle/>
                    <a:p>
                      <a:pPr algn="ctr">
                        <a:lnSpc>
                          <a:spcPct val="115000"/>
                        </a:lnSpc>
                        <a:spcAft>
                          <a:spcPts val="1000"/>
                        </a:spcAft>
                        <a:buNone/>
                      </a:pPr>
                      <a:r>
                        <a:rPr lang="en-GB" sz="2600" kern="100" dirty="0">
                          <a:effectLst/>
                          <a:latin typeface="Arial" panose="020B0604020202020204" pitchFamily="34" charset="0"/>
                          <a:cs typeface="Arial" panose="020B0604020202020204" pitchFamily="34" charset="0"/>
                        </a:rPr>
                        <a:t>P+</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1000"/>
                        </a:spcAft>
                        <a:buNone/>
                      </a:pPr>
                      <a:r>
                        <a:rPr lang="en-GB" sz="2600" kern="100">
                          <a:effectLst/>
                          <a:latin typeface="Arial" panose="020B0604020202020204" pitchFamily="34" charset="0"/>
                          <a:cs typeface="Arial" panose="020B0604020202020204" pitchFamily="34" charset="0"/>
                        </a:rPr>
                        <a:t>2</a:t>
                      </a:r>
                      <a:endParaRPr lang="en-US" sz="2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49273792"/>
                  </a:ext>
                </a:extLst>
              </a:tr>
              <a:tr h="556143">
                <a:tc>
                  <a:txBody>
                    <a:bodyPr/>
                    <a:lstStyle/>
                    <a:p>
                      <a:pPr algn="ctr">
                        <a:lnSpc>
                          <a:spcPct val="115000"/>
                        </a:lnSpc>
                        <a:spcAft>
                          <a:spcPts val="1000"/>
                        </a:spcAft>
                        <a:buNone/>
                      </a:pPr>
                      <a:r>
                        <a:rPr lang="en-GB" sz="2600" kern="100" dirty="0">
                          <a:effectLst/>
                          <a:latin typeface="Arial" panose="020B0604020202020204" pitchFamily="34" charset="0"/>
                          <a:cs typeface="Arial" panose="020B0604020202020204" pitchFamily="34" charset="0"/>
                        </a:rPr>
                        <a:t>-O</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1000"/>
                        </a:spcAft>
                        <a:buNone/>
                      </a:pPr>
                      <a:r>
                        <a:rPr lang="en-GB" sz="2600" kern="100" dirty="0">
                          <a:effectLst/>
                          <a:latin typeface="Arial" panose="020B0604020202020204" pitchFamily="34" charset="0"/>
                          <a:cs typeface="Arial" panose="020B0604020202020204" pitchFamily="34" charset="0"/>
                        </a:rPr>
                        <a:t>3</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7065370"/>
                  </a:ext>
                </a:extLst>
              </a:tr>
              <a:tr h="556143">
                <a:tc>
                  <a:txBody>
                    <a:bodyPr/>
                    <a:lstStyle/>
                    <a:p>
                      <a:pPr algn="ctr">
                        <a:lnSpc>
                          <a:spcPct val="115000"/>
                        </a:lnSpc>
                        <a:spcAft>
                          <a:spcPts val="1000"/>
                        </a:spcAft>
                        <a:buNone/>
                      </a:pPr>
                      <a:r>
                        <a:rPr lang="en-GB" sz="2600" kern="100">
                          <a:effectLst/>
                          <a:latin typeface="Arial" panose="020B0604020202020204" pitchFamily="34" charset="0"/>
                          <a:cs typeface="Arial" panose="020B0604020202020204" pitchFamily="34" charset="0"/>
                        </a:rPr>
                        <a:t>O+</a:t>
                      </a:r>
                      <a:endParaRPr lang="en-US" sz="2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1000"/>
                        </a:spcAft>
                        <a:buNone/>
                      </a:pPr>
                      <a:r>
                        <a:rPr lang="en-GB" sz="2600" kern="100" dirty="0">
                          <a:effectLst/>
                          <a:latin typeface="Arial" panose="020B0604020202020204" pitchFamily="34" charset="0"/>
                          <a:cs typeface="Arial" panose="020B0604020202020204" pitchFamily="34" charset="0"/>
                        </a:rPr>
                        <a:t>4</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27949066"/>
                  </a:ext>
                </a:extLst>
              </a:tr>
              <a:tr h="556143">
                <a:tc>
                  <a:txBody>
                    <a:bodyPr/>
                    <a:lstStyle/>
                    <a:p>
                      <a:pPr algn="ctr">
                        <a:lnSpc>
                          <a:spcPct val="115000"/>
                        </a:lnSpc>
                        <a:spcAft>
                          <a:spcPts val="1000"/>
                        </a:spcAft>
                        <a:buNone/>
                      </a:pPr>
                      <a:r>
                        <a:rPr lang="en-GB" sz="2600" kern="100" dirty="0">
                          <a:effectLst/>
                          <a:latin typeface="Arial" panose="020B0604020202020204" pitchFamily="34" charset="0"/>
                          <a:cs typeface="Arial" panose="020B0604020202020204" pitchFamily="34" charset="0"/>
                        </a:rPr>
                        <a:t>R</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1000"/>
                        </a:spcAft>
                        <a:buNone/>
                      </a:pPr>
                      <a:r>
                        <a:rPr lang="en-GB" sz="2600" kern="100" dirty="0">
                          <a:effectLst/>
                          <a:latin typeface="Arial" panose="020B0604020202020204" pitchFamily="34" charset="0"/>
                          <a:cs typeface="Arial" panose="020B0604020202020204" pitchFamily="34" charset="0"/>
                        </a:rPr>
                        <a:t>5</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89763394"/>
                  </a:ext>
                </a:extLst>
              </a:tr>
              <a:tr h="556143">
                <a:tc>
                  <a:txBody>
                    <a:bodyPr/>
                    <a:lstStyle/>
                    <a:p>
                      <a:pPr algn="ctr">
                        <a:lnSpc>
                          <a:spcPct val="115000"/>
                        </a:lnSpc>
                        <a:spcAft>
                          <a:spcPts val="1000"/>
                        </a:spcAft>
                        <a:buNone/>
                      </a:pPr>
                      <a:r>
                        <a:rPr lang="en-GB" sz="2600" kern="100" dirty="0">
                          <a:effectLst/>
                          <a:latin typeface="Arial" panose="020B0604020202020204" pitchFamily="34" charset="0"/>
                          <a:cs typeface="Arial" panose="020B0604020202020204" pitchFamily="34" charset="0"/>
                        </a:rPr>
                        <a:t>U</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1000"/>
                        </a:spcAft>
                        <a:buNone/>
                      </a:pPr>
                      <a:r>
                        <a:rPr lang="en-GB" sz="2600" kern="100" dirty="0">
                          <a:effectLst/>
                          <a:latin typeface="Arial" panose="020B0604020202020204" pitchFamily="34" charset="0"/>
                          <a:cs typeface="Arial" panose="020B0604020202020204" pitchFamily="34" charset="0"/>
                        </a:rPr>
                        <a:t>6</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51124155"/>
                  </a:ext>
                </a:extLst>
              </a:tr>
            </a:tbl>
          </a:graphicData>
        </a:graphic>
      </p:graphicFrame>
      <p:sp>
        <p:nvSpPr>
          <p:cNvPr id="11" name="TextBox 10">
            <a:extLst>
              <a:ext uri="{FF2B5EF4-FFF2-40B4-BE49-F238E27FC236}">
                <a16:creationId xmlns:a16="http://schemas.microsoft.com/office/drawing/2014/main" id="{5128B4ED-10CD-A4CA-C8A1-32FA6981EB1B}"/>
              </a:ext>
            </a:extLst>
          </p:cNvPr>
          <p:cNvSpPr txBox="1"/>
          <p:nvPr/>
        </p:nvSpPr>
        <p:spPr>
          <a:xfrm>
            <a:off x="15288126" y="14857404"/>
            <a:ext cx="6980736" cy="4031873"/>
          </a:xfrm>
          <a:prstGeom prst="rect">
            <a:avLst/>
          </a:prstGeom>
          <a:noFill/>
        </p:spPr>
        <p:txBody>
          <a:bodyPr wrap="square" rtlCol="0">
            <a:spAutoFit/>
          </a:bodyPr>
          <a:lstStyle/>
          <a:p>
            <a:pPr algn="just"/>
            <a:r>
              <a:rPr lang="en-US" sz="3200" dirty="0">
                <a:latin typeface="Arial" charset="0"/>
                <a:ea typeface="Arial" charset="0"/>
                <a:cs typeface="Arial" charset="0"/>
              </a:rPr>
              <a:t>The studied indicators were</a:t>
            </a:r>
            <a:r>
              <a:rPr lang="ro-RO" sz="3200" dirty="0">
                <a:latin typeface="Arial" charset="0"/>
                <a:ea typeface="Arial" charset="0"/>
                <a:cs typeface="Arial" charset="0"/>
              </a:rPr>
              <a:t>:</a:t>
            </a:r>
          </a:p>
          <a:p>
            <a:pPr marL="571500" indent="-571500" algn="just">
              <a:buFont typeface="Arial" panose="020B0604020202020204" pitchFamily="34" charset="0"/>
              <a:buChar char="•"/>
            </a:pPr>
            <a:r>
              <a:rPr lang="en-US" sz="3200" dirty="0">
                <a:latin typeface="Arial" charset="0"/>
                <a:ea typeface="Arial" charset="0"/>
                <a:cs typeface="Arial" charset="0"/>
              </a:rPr>
              <a:t>age at slaughtering</a:t>
            </a:r>
            <a:endParaRPr lang="ro-RO" sz="3200" dirty="0">
              <a:latin typeface="Arial" charset="0"/>
              <a:ea typeface="Arial" charset="0"/>
              <a:cs typeface="Arial" charset="0"/>
            </a:endParaRPr>
          </a:p>
          <a:p>
            <a:pPr marL="571500" indent="-571500" algn="just">
              <a:buFont typeface="Arial" panose="020B0604020202020204" pitchFamily="34" charset="0"/>
              <a:buChar char="•"/>
            </a:pPr>
            <a:r>
              <a:rPr lang="en-US" sz="3200" dirty="0">
                <a:latin typeface="Arial" charset="0"/>
                <a:ea typeface="Arial" charset="0"/>
                <a:cs typeface="Arial" charset="0"/>
              </a:rPr>
              <a:t>liveweight at slaughtering</a:t>
            </a:r>
            <a:endParaRPr lang="ro-RO" sz="3200" dirty="0">
              <a:latin typeface="Arial" charset="0"/>
              <a:ea typeface="Arial" charset="0"/>
              <a:cs typeface="Arial" charset="0"/>
            </a:endParaRPr>
          </a:p>
          <a:p>
            <a:pPr marL="571500" indent="-571500" algn="just">
              <a:buFont typeface="Arial" panose="020B0604020202020204" pitchFamily="34" charset="0"/>
              <a:buChar char="•"/>
            </a:pPr>
            <a:r>
              <a:rPr lang="en-US" sz="3200" dirty="0">
                <a:latin typeface="Arial" charset="0"/>
                <a:ea typeface="Arial" charset="0"/>
                <a:cs typeface="Arial" charset="0"/>
              </a:rPr>
              <a:t>total carcass weight</a:t>
            </a:r>
            <a:endParaRPr lang="ro-RO" sz="3200" dirty="0">
              <a:latin typeface="Arial" charset="0"/>
              <a:ea typeface="Arial" charset="0"/>
              <a:cs typeface="Arial" charset="0"/>
            </a:endParaRPr>
          </a:p>
          <a:p>
            <a:pPr marL="571500" indent="-571500" algn="just">
              <a:buFont typeface="Arial" panose="020B0604020202020204" pitchFamily="34" charset="0"/>
              <a:buChar char="•"/>
            </a:pPr>
            <a:r>
              <a:rPr lang="en-US" sz="3200" dirty="0">
                <a:latin typeface="Arial" charset="0"/>
                <a:ea typeface="Arial" charset="0"/>
                <a:cs typeface="Arial" charset="0"/>
              </a:rPr>
              <a:t>left and right half-carcass weight</a:t>
            </a:r>
            <a:endParaRPr lang="ro-RO" sz="3200" dirty="0">
              <a:latin typeface="Arial" charset="0"/>
              <a:ea typeface="Arial" charset="0"/>
              <a:cs typeface="Arial" charset="0"/>
            </a:endParaRPr>
          </a:p>
          <a:p>
            <a:pPr marL="571500" indent="-571500" algn="just">
              <a:buFont typeface="Arial" panose="020B0604020202020204" pitchFamily="34" charset="0"/>
              <a:buChar char="•"/>
            </a:pPr>
            <a:r>
              <a:rPr lang="en-US" sz="3200" dirty="0">
                <a:latin typeface="Arial" charset="0"/>
                <a:ea typeface="Arial" charset="0"/>
                <a:cs typeface="Arial" charset="0"/>
              </a:rPr>
              <a:t>killing-out percentage</a:t>
            </a:r>
            <a:endParaRPr lang="ro-RO" sz="3200" dirty="0">
              <a:latin typeface="Arial" charset="0"/>
              <a:ea typeface="Arial" charset="0"/>
              <a:cs typeface="Arial" charset="0"/>
            </a:endParaRPr>
          </a:p>
          <a:p>
            <a:pPr marL="571500" indent="-571500" algn="just">
              <a:buFont typeface="Arial" panose="020B0604020202020204" pitchFamily="34" charset="0"/>
              <a:buChar char="•"/>
            </a:pPr>
            <a:r>
              <a:rPr lang="ro-RO" sz="3200" dirty="0">
                <a:latin typeface="Arial" charset="0"/>
                <a:ea typeface="Arial" charset="0"/>
                <a:cs typeface="Arial" charset="0"/>
              </a:rPr>
              <a:t>c</a:t>
            </a:r>
            <a:r>
              <a:rPr lang="en-US" sz="3200" dirty="0" err="1">
                <a:latin typeface="Arial" charset="0"/>
                <a:ea typeface="Arial" charset="0"/>
                <a:cs typeface="Arial" charset="0"/>
              </a:rPr>
              <a:t>arcass</a:t>
            </a:r>
            <a:r>
              <a:rPr lang="en-US" sz="3200" dirty="0">
                <a:latin typeface="Arial" charset="0"/>
                <a:ea typeface="Arial" charset="0"/>
                <a:cs typeface="Arial" charset="0"/>
              </a:rPr>
              <a:t> conformation class</a:t>
            </a:r>
            <a:endParaRPr lang="ro-RO" sz="3200" dirty="0">
              <a:latin typeface="Arial" charset="0"/>
              <a:ea typeface="Arial" charset="0"/>
              <a:cs typeface="Arial" charset="0"/>
            </a:endParaRPr>
          </a:p>
          <a:p>
            <a:pPr marL="571500" indent="-571500" algn="just">
              <a:buFont typeface="Arial" panose="020B0604020202020204" pitchFamily="34" charset="0"/>
              <a:buChar char="•"/>
            </a:pPr>
            <a:r>
              <a:rPr lang="en-US" sz="3200" dirty="0">
                <a:latin typeface="Arial" charset="0"/>
                <a:ea typeface="Arial" charset="0"/>
                <a:cs typeface="Arial" charset="0"/>
              </a:rPr>
              <a:t>fat cover class</a:t>
            </a:r>
            <a:endParaRPr lang="ro-RO" sz="3200" dirty="0">
              <a:latin typeface="Arial" charset="0"/>
              <a:ea typeface="Arial" charset="0"/>
              <a:cs typeface="Arial" charset="0"/>
            </a:endParaRPr>
          </a:p>
        </p:txBody>
      </p:sp>
      <p:sp>
        <p:nvSpPr>
          <p:cNvPr id="28" name="TextBox 27">
            <a:extLst>
              <a:ext uri="{FF2B5EF4-FFF2-40B4-BE49-F238E27FC236}">
                <a16:creationId xmlns:a16="http://schemas.microsoft.com/office/drawing/2014/main" id="{43D6819D-8D5E-B4BE-848A-7C3C5A423822}"/>
              </a:ext>
            </a:extLst>
          </p:cNvPr>
          <p:cNvSpPr txBox="1"/>
          <p:nvPr/>
        </p:nvSpPr>
        <p:spPr>
          <a:xfrm>
            <a:off x="15288126" y="19363053"/>
            <a:ext cx="15652402" cy="3046988"/>
          </a:xfrm>
          <a:prstGeom prst="rect">
            <a:avLst/>
          </a:prstGeom>
          <a:noFill/>
        </p:spPr>
        <p:txBody>
          <a:bodyPr wrap="square" rtlCol="0">
            <a:spAutoFit/>
          </a:bodyPr>
          <a:lstStyle/>
          <a:p>
            <a:pPr marL="457200" indent="-457200" algn="just">
              <a:buFont typeface="Wingdings" panose="05000000000000000000" pitchFamily="2" charset="2"/>
              <a:buChar char="ü"/>
            </a:pPr>
            <a:r>
              <a:rPr lang="en-US" sz="3200" dirty="0">
                <a:latin typeface="Arial" charset="0"/>
                <a:ea typeface="Arial" charset="0"/>
                <a:cs typeface="Arial" charset="0"/>
              </a:rPr>
              <a:t>The main studied effect was </a:t>
            </a:r>
            <a:r>
              <a:rPr lang="en-US" sz="3200" b="1" dirty="0">
                <a:latin typeface="Arial" charset="0"/>
                <a:ea typeface="Arial" charset="0"/>
                <a:cs typeface="Arial" charset="0"/>
              </a:rPr>
              <a:t>animal genotype </a:t>
            </a:r>
            <a:r>
              <a:rPr lang="en-US" sz="3200" dirty="0">
                <a:latin typeface="Arial" charset="0"/>
                <a:ea typeface="Arial" charset="0"/>
                <a:cs typeface="Arial" charset="0"/>
              </a:rPr>
              <a:t>with two levels: AA purebreds (n=871), and AA F1 crossbreds (n=219)</a:t>
            </a:r>
            <a:endParaRPr lang="ro-RO" sz="3200" dirty="0">
              <a:latin typeface="Arial" charset="0"/>
              <a:ea typeface="Arial" charset="0"/>
              <a:cs typeface="Arial" charset="0"/>
            </a:endParaRPr>
          </a:p>
          <a:p>
            <a:pPr marL="457200" indent="-457200" algn="just">
              <a:buFont typeface="Wingdings" panose="05000000000000000000" pitchFamily="2" charset="2"/>
              <a:buChar char="ü"/>
            </a:pPr>
            <a:r>
              <a:rPr lang="en-US" sz="3200" dirty="0">
                <a:latin typeface="Arial" charset="0"/>
                <a:ea typeface="Arial" charset="0"/>
                <a:cs typeface="Arial" charset="0"/>
              </a:rPr>
              <a:t>A statistical model was employed, Main Effect ANOVA, using STATISTICA software to assess effect of genotype</a:t>
            </a:r>
            <a:endParaRPr lang="ro-RO" sz="3200" dirty="0">
              <a:latin typeface="Arial" charset="0"/>
              <a:ea typeface="Arial" charset="0"/>
              <a:cs typeface="Arial" charset="0"/>
            </a:endParaRPr>
          </a:p>
          <a:p>
            <a:pPr marL="457200" indent="-457200" algn="just">
              <a:buFont typeface="Wingdings" panose="05000000000000000000" pitchFamily="2" charset="2"/>
              <a:buChar char="ü"/>
            </a:pPr>
            <a:r>
              <a:rPr lang="en-US" sz="3200" dirty="0">
                <a:latin typeface="Arial" charset="0"/>
                <a:ea typeface="Arial" charset="0"/>
                <a:cs typeface="Arial" charset="0"/>
              </a:rPr>
              <a:t>Other factors were included into the model</a:t>
            </a:r>
            <a:r>
              <a:rPr lang="ro-RO" sz="3200" dirty="0">
                <a:latin typeface="Arial" charset="0"/>
                <a:ea typeface="Arial" charset="0"/>
                <a:cs typeface="Arial" charset="0"/>
              </a:rPr>
              <a:t>: </a:t>
            </a:r>
            <a:r>
              <a:rPr lang="en-US" sz="3200" dirty="0">
                <a:latin typeface="Arial" charset="0"/>
                <a:ea typeface="Arial" charset="0"/>
                <a:cs typeface="Arial" charset="0"/>
              </a:rPr>
              <a:t>animal gender (male, female and steer),  year (2021, 2022, and 2023)</a:t>
            </a:r>
            <a:endParaRPr lang="ro-RO" sz="3200" dirty="0">
              <a:latin typeface="Arial" charset="0"/>
              <a:ea typeface="Arial" charset="0"/>
              <a:cs typeface="Arial" charset="0"/>
            </a:endParaRPr>
          </a:p>
        </p:txBody>
      </p:sp>
      <p:graphicFrame>
        <p:nvGraphicFramePr>
          <p:cNvPr id="29" name="Table 28">
            <a:extLst>
              <a:ext uri="{FF2B5EF4-FFF2-40B4-BE49-F238E27FC236}">
                <a16:creationId xmlns:a16="http://schemas.microsoft.com/office/drawing/2014/main" id="{240AF59F-83B4-87A6-53E5-5CC381C9172A}"/>
              </a:ext>
            </a:extLst>
          </p:cNvPr>
          <p:cNvGraphicFramePr>
            <a:graphicFrameLocks noGrp="1"/>
          </p:cNvGraphicFramePr>
          <p:nvPr>
            <p:extLst>
              <p:ext uri="{D42A27DB-BD31-4B8C-83A1-F6EECF244321}">
                <p14:modId xmlns:p14="http://schemas.microsoft.com/office/powerpoint/2010/main" val="2959471753"/>
              </p:ext>
            </p:extLst>
          </p:nvPr>
        </p:nvGraphicFramePr>
        <p:xfrm>
          <a:off x="2069432" y="29513528"/>
          <a:ext cx="20870779" cy="5272088"/>
        </p:xfrm>
        <a:graphic>
          <a:graphicData uri="http://schemas.openxmlformats.org/drawingml/2006/table">
            <a:tbl>
              <a:tblPr firstRow="1" firstCol="1" bandRow="1">
                <a:tableStyleId>{5C22544A-7EE6-4342-B048-85BDC9FD1C3A}</a:tableStyleId>
              </a:tblPr>
              <a:tblGrid>
                <a:gridCol w="8796705">
                  <a:extLst>
                    <a:ext uri="{9D8B030D-6E8A-4147-A177-3AD203B41FA5}">
                      <a16:colId xmlns:a16="http://schemas.microsoft.com/office/drawing/2014/main" val="3857674078"/>
                    </a:ext>
                  </a:extLst>
                </a:gridCol>
                <a:gridCol w="3183015">
                  <a:extLst>
                    <a:ext uri="{9D8B030D-6E8A-4147-A177-3AD203B41FA5}">
                      <a16:colId xmlns:a16="http://schemas.microsoft.com/office/drawing/2014/main" val="569226694"/>
                    </a:ext>
                  </a:extLst>
                </a:gridCol>
                <a:gridCol w="3978256">
                  <a:extLst>
                    <a:ext uri="{9D8B030D-6E8A-4147-A177-3AD203B41FA5}">
                      <a16:colId xmlns:a16="http://schemas.microsoft.com/office/drawing/2014/main" val="1698096678"/>
                    </a:ext>
                  </a:extLst>
                </a:gridCol>
                <a:gridCol w="4912803">
                  <a:extLst>
                    <a:ext uri="{9D8B030D-6E8A-4147-A177-3AD203B41FA5}">
                      <a16:colId xmlns:a16="http://schemas.microsoft.com/office/drawing/2014/main" val="1556806719"/>
                    </a:ext>
                  </a:extLst>
                </a:gridCol>
              </a:tblGrid>
              <a:tr h="184785">
                <a:tc rowSpan="2">
                  <a:txBody>
                    <a:bodyPr/>
                    <a:lstStyle/>
                    <a:p>
                      <a:pPr algn="ctr">
                        <a:lnSpc>
                          <a:spcPct val="115000"/>
                        </a:lnSpc>
                        <a:spcAft>
                          <a:spcPts val="1000"/>
                        </a:spcAft>
                        <a:buNone/>
                      </a:pPr>
                      <a:r>
                        <a:rPr lang="en-GB" sz="3200" kern="100" dirty="0">
                          <a:effectLst/>
                          <a:latin typeface="Arial" panose="020B0604020202020204" pitchFamily="34" charset="0"/>
                          <a:cs typeface="Arial" panose="020B0604020202020204" pitchFamily="34" charset="0"/>
                        </a:rPr>
                        <a:t>Beef indices</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15000"/>
                        </a:lnSpc>
                        <a:spcAft>
                          <a:spcPts val="1000"/>
                        </a:spcAft>
                        <a:buNone/>
                      </a:pPr>
                      <a:r>
                        <a:rPr lang="en-GB" sz="3200" kern="100">
                          <a:effectLst/>
                          <a:latin typeface="Arial" panose="020B0604020202020204" pitchFamily="34" charset="0"/>
                          <a:cs typeface="Arial" panose="020B0604020202020204" pitchFamily="34" charset="0"/>
                        </a:rPr>
                        <a:t>Averages</a:t>
                      </a:r>
                      <a:endParaRPr lang="en-US" sz="32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rowSpan="2">
                  <a:txBody>
                    <a:bodyPr/>
                    <a:lstStyle/>
                    <a:p>
                      <a:pPr algn="ctr">
                        <a:lnSpc>
                          <a:spcPct val="115000"/>
                        </a:lnSpc>
                        <a:spcAft>
                          <a:spcPts val="1000"/>
                        </a:spcAft>
                        <a:buNone/>
                      </a:pPr>
                      <a:r>
                        <a:rPr lang="en-GB" sz="3200" kern="100" dirty="0">
                          <a:effectLst/>
                          <a:latin typeface="Arial" panose="020B0604020202020204" pitchFamily="34" charset="0"/>
                          <a:cs typeface="Arial" panose="020B0604020202020204" pitchFamily="34" charset="0"/>
                        </a:rPr>
                        <a:t>Differences and significance</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36023891"/>
                  </a:ext>
                </a:extLst>
              </a:tr>
              <a:tr h="266065">
                <a:tc vMerge="1">
                  <a:txBody>
                    <a:bodyPr/>
                    <a:lstStyle/>
                    <a:p>
                      <a:endParaRPr lang="en-US"/>
                    </a:p>
                  </a:txBody>
                  <a:tcPr/>
                </a:tc>
                <a:tc>
                  <a:txBody>
                    <a:bodyPr/>
                    <a:lstStyle/>
                    <a:p>
                      <a:pPr algn="ctr">
                        <a:lnSpc>
                          <a:spcPct val="115000"/>
                        </a:lnSpc>
                        <a:spcAft>
                          <a:spcPts val="1000"/>
                        </a:spcAft>
                        <a:buNone/>
                      </a:pPr>
                      <a:r>
                        <a:rPr lang="en-GB" sz="3200" kern="100" dirty="0">
                          <a:effectLst/>
                          <a:latin typeface="Arial" panose="020B0604020202020204" pitchFamily="34" charset="0"/>
                          <a:cs typeface="Arial" panose="020B0604020202020204" pitchFamily="34" charset="0"/>
                        </a:rPr>
                        <a:t>Purebreds (AA)</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dirty="0">
                          <a:effectLst/>
                          <a:latin typeface="Arial" panose="020B0604020202020204" pitchFamily="34" charset="0"/>
                          <a:cs typeface="Arial" panose="020B0604020202020204" pitchFamily="34" charset="0"/>
                        </a:rPr>
                        <a:t>Crossbreds (HY)</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548158544"/>
                  </a:ext>
                </a:extLst>
              </a:tr>
              <a:tr h="158115">
                <a:tc>
                  <a:txBody>
                    <a:bodyPr/>
                    <a:lstStyle/>
                    <a:p>
                      <a:pPr>
                        <a:lnSpc>
                          <a:spcPct val="115000"/>
                        </a:lnSpc>
                        <a:spcAft>
                          <a:spcPts val="1000"/>
                        </a:spcAft>
                        <a:buNone/>
                      </a:pPr>
                      <a:r>
                        <a:rPr lang="en-GB" sz="3200" kern="100" dirty="0">
                          <a:effectLst/>
                          <a:latin typeface="Arial" panose="020B0604020202020204" pitchFamily="34" charset="0"/>
                          <a:cs typeface="Arial" panose="020B0604020202020204" pitchFamily="34" charset="0"/>
                        </a:rPr>
                        <a:t>Age at slaughtering (months)</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a:effectLst/>
                          <a:latin typeface="Arial" panose="020B0604020202020204" pitchFamily="34" charset="0"/>
                          <a:ea typeface="Calibri" panose="020F0502020204030204" pitchFamily="34" charset="0"/>
                          <a:cs typeface="Arial" panose="020B0604020202020204" pitchFamily="34" charset="0"/>
                        </a:rPr>
                        <a:t>21.41 ± 0.31</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ro-RO" sz="3200" kern="100">
                          <a:effectLst/>
                          <a:latin typeface="Arial" panose="020B0604020202020204" pitchFamily="34" charset="0"/>
                          <a:ea typeface="Calibri" panose="020F0502020204030204" pitchFamily="34" charset="0"/>
                          <a:cs typeface="Arial" panose="020B0604020202020204" pitchFamily="34" charset="0"/>
                        </a:rPr>
                        <a:t>21.98 ± 0.40</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a:effectLst/>
                          <a:latin typeface="Arial" panose="020B0604020202020204" pitchFamily="34" charset="0"/>
                          <a:cs typeface="Arial" panose="020B0604020202020204" pitchFamily="34" charset="0"/>
                        </a:rPr>
                        <a:t>-0.57</a:t>
                      </a:r>
                      <a:r>
                        <a:rPr lang="en-GB" sz="3200" kern="100" dirty="0">
                          <a:effectLst/>
                          <a:latin typeface="Arial" panose="020B0604020202020204" pitchFamily="34" charset="0"/>
                          <a:cs typeface="Arial" panose="020B0604020202020204" pitchFamily="34" charset="0"/>
                        </a:rPr>
                        <a:t>*</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4094814"/>
                  </a:ext>
                </a:extLst>
              </a:tr>
              <a:tr h="109220">
                <a:tc>
                  <a:txBody>
                    <a:bodyPr/>
                    <a:lstStyle/>
                    <a:p>
                      <a:pPr>
                        <a:lnSpc>
                          <a:spcPct val="115000"/>
                        </a:lnSpc>
                        <a:spcAft>
                          <a:spcPts val="1000"/>
                        </a:spcAft>
                        <a:buNone/>
                      </a:pPr>
                      <a:r>
                        <a:rPr lang="en-GB" sz="3200" kern="100" dirty="0">
                          <a:effectLst/>
                          <a:latin typeface="Arial" panose="020B0604020202020204" pitchFamily="34" charset="0"/>
                          <a:cs typeface="Arial" panose="020B0604020202020204" pitchFamily="34" charset="0"/>
                        </a:rPr>
                        <a:t>Liveweight (kg)</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a:effectLst/>
                          <a:latin typeface="Arial" panose="020B0604020202020204" pitchFamily="34" charset="0"/>
                          <a:ea typeface="Calibri" panose="020F0502020204030204" pitchFamily="34" charset="0"/>
                          <a:cs typeface="Arial" panose="020B0604020202020204" pitchFamily="34" charset="0"/>
                        </a:rPr>
                        <a:t>606.50 ± 1.60</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ro-RO" sz="3200" kern="100">
                          <a:effectLst/>
                          <a:latin typeface="Arial" panose="020B0604020202020204" pitchFamily="34" charset="0"/>
                          <a:ea typeface="Calibri" panose="020F0502020204030204" pitchFamily="34" charset="0"/>
                          <a:cs typeface="Arial" panose="020B0604020202020204" pitchFamily="34" charset="0"/>
                        </a:rPr>
                        <a:t>582.58 ± 3.67</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a:effectLst/>
                          <a:latin typeface="Arial" panose="020B0604020202020204" pitchFamily="34" charset="0"/>
                          <a:cs typeface="Arial" panose="020B0604020202020204" pitchFamily="34" charset="0"/>
                        </a:rPr>
                        <a:t>23.92</a:t>
                      </a:r>
                      <a:r>
                        <a:rPr lang="en-GB" sz="3200" kern="100" baseline="30000">
                          <a:effectLst/>
                          <a:latin typeface="Arial" panose="020B0604020202020204" pitchFamily="34" charset="0"/>
                          <a:cs typeface="Arial" panose="020B0604020202020204" pitchFamily="34" charset="0"/>
                        </a:rPr>
                        <a:t>ns</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73895532"/>
                  </a:ext>
                </a:extLst>
              </a:tr>
              <a:tr h="137795">
                <a:tc>
                  <a:txBody>
                    <a:bodyPr/>
                    <a:lstStyle/>
                    <a:p>
                      <a:pPr>
                        <a:lnSpc>
                          <a:spcPct val="115000"/>
                        </a:lnSpc>
                        <a:spcAft>
                          <a:spcPts val="1000"/>
                        </a:spcAft>
                        <a:buNone/>
                      </a:pPr>
                      <a:r>
                        <a:rPr lang="en-GB" sz="3200" kern="100">
                          <a:effectLst/>
                          <a:latin typeface="Arial" panose="020B0604020202020204" pitchFamily="34" charset="0"/>
                          <a:cs typeface="Arial" panose="020B0604020202020204" pitchFamily="34" charset="0"/>
                        </a:rPr>
                        <a:t>Carcass weight (kg)</a:t>
                      </a:r>
                      <a:endParaRPr lang="en-US" sz="32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a:effectLst/>
                          <a:latin typeface="Arial" panose="020B0604020202020204" pitchFamily="34" charset="0"/>
                          <a:ea typeface="Calibri" panose="020F0502020204030204" pitchFamily="34" charset="0"/>
                          <a:cs typeface="Arial" panose="020B0604020202020204" pitchFamily="34" charset="0"/>
                        </a:rPr>
                        <a:t>331.72 ± 0.97</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ro-RO" sz="3200" kern="100">
                          <a:effectLst/>
                          <a:latin typeface="Arial" panose="020B0604020202020204" pitchFamily="34" charset="0"/>
                          <a:ea typeface="Calibri" panose="020F0502020204030204" pitchFamily="34" charset="0"/>
                          <a:cs typeface="Arial" panose="020B0604020202020204" pitchFamily="34" charset="0"/>
                        </a:rPr>
                        <a:t>313.88 ± 2.28</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a:effectLst/>
                          <a:latin typeface="Arial" panose="020B0604020202020204" pitchFamily="34" charset="0"/>
                          <a:cs typeface="Arial" panose="020B0604020202020204" pitchFamily="34" charset="0"/>
                        </a:rPr>
                        <a:t>17.84</a:t>
                      </a:r>
                      <a:r>
                        <a:rPr lang="en-GB" sz="3200" kern="100" baseline="30000">
                          <a:effectLst/>
                          <a:latin typeface="Arial" panose="020B0604020202020204" pitchFamily="34" charset="0"/>
                          <a:cs typeface="Arial" panose="020B0604020202020204" pitchFamily="34" charset="0"/>
                        </a:rPr>
                        <a:t>ns</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01251734"/>
                  </a:ext>
                </a:extLst>
              </a:tr>
              <a:tr h="84455">
                <a:tc>
                  <a:txBody>
                    <a:bodyPr/>
                    <a:lstStyle/>
                    <a:p>
                      <a:pPr>
                        <a:lnSpc>
                          <a:spcPct val="115000"/>
                        </a:lnSpc>
                        <a:spcAft>
                          <a:spcPts val="1000"/>
                        </a:spcAft>
                        <a:buNone/>
                      </a:pPr>
                      <a:r>
                        <a:rPr lang="en-GB" sz="3200" kern="100">
                          <a:effectLst/>
                          <a:latin typeface="Arial" panose="020B0604020202020204" pitchFamily="34" charset="0"/>
                          <a:cs typeface="Arial" panose="020B0604020202020204" pitchFamily="34" charset="0"/>
                        </a:rPr>
                        <a:t>Left half-carcass weight (kg)</a:t>
                      </a:r>
                      <a:endParaRPr lang="en-US" sz="32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a:effectLst/>
                          <a:latin typeface="Arial" panose="020B0604020202020204" pitchFamily="34" charset="0"/>
                          <a:ea typeface="Calibri" panose="020F0502020204030204" pitchFamily="34" charset="0"/>
                          <a:cs typeface="Arial" panose="020B0604020202020204" pitchFamily="34" charset="0"/>
                        </a:rPr>
                        <a:t>166.39 ± 0.49</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ro-RO" sz="3200" kern="100">
                          <a:effectLst/>
                          <a:latin typeface="Arial" panose="020B0604020202020204" pitchFamily="34" charset="0"/>
                          <a:ea typeface="Calibri" panose="020F0502020204030204" pitchFamily="34" charset="0"/>
                          <a:cs typeface="Arial" panose="020B0604020202020204" pitchFamily="34" charset="0"/>
                        </a:rPr>
                        <a:t>157.38 ± 1.15</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a:effectLst/>
                          <a:latin typeface="Arial" panose="020B0604020202020204" pitchFamily="34" charset="0"/>
                          <a:cs typeface="Arial" panose="020B0604020202020204" pitchFamily="34" charset="0"/>
                        </a:rPr>
                        <a:t>9.02</a:t>
                      </a:r>
                      <a:r>
                        <a:rPr lang="en-GB" sz="3200" kern="100" baseline="30000">
                          <a:effectLst/>
                          <a:latin typeface="Arial" panose="020B0604020202020204" pitchFamily="34" charset="0"/>
                          <a:cs typeface="Arial" panose="020B0604020202020204" pitchFamily="34" charset="0"/>
                        </a:rPr>
                        <a:t>ns</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41319548"/>
                  </a:ext>
                </a:extLst>
              </a:tr>
              <a:tr h="37465">
                <a:tc>
                  <a:txBody>
                    <a:bodyPr/>
                    <a:lstStyle/>
                    <a:p>
                      <a:pPr>
                        <a:lnSpc>
                          <a:spcPct val="115000"/>
                        </a:lnSpc>
                        <a:spcAft>
                          <a:spcPts val="1000"/>
                        </a:spcAft>
                        <a:buNone/>
                      </a:pPr>
                      <a:r>
                        <a:rPr lang="en-GB" sz="3200" kern="100">
                          <a:effectLst/>
                          <a:latin typeface="Arial" panose="020B0604020202020204" pitchFamily="34" charset="0"/>
                          <a:cs typeface="Arial" panose="020B0604020202020204" pitchFamily="34" charset="0"/>
                        </a:rPr>
                        <a:t>Right half-carcass weight (kg)</a:t>
                      </a:r>
                      <a:endParaRPr lang="en-US" sz="32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a:effectLst/>
                          <a:latin typeface="Arial" panose="020B0604020202020204" pitchFamily="34" charset="0"/>
                          <a:ea typeface="Calibri" panose="020F0502020204030204" pitchFamily="34" charset="0"/>
                          <a:cs typeface="Arial" panose="020B0604020202020204" pitchFamily="34" charset="0"/>
                        </a:rPr>
                        <a:t>165.33 ± 0.49</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ro-RO" sz="3200" kern="100">
                          <a:effectLst/>
                          <a:latin typeface="Arial" panose="020B0604020202020204" pitchFamily="34" charset="0"/>
                          <a:ea typeface="Calibri" panose="020F0502020204030204" pitchFamily="34" charset="0"/>
                          <a:cs typeface="Arial" panose="020B0604020202020204" pitchFamily="34" charset="0"/>
                        </a:rPr>
                        <a:t>156.50 ± 1.13</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a:effectLst/>
                          <a:latin typeface="Arial" panose="020B0604020202020204" pitchFamily="34" charset="0"/>
                          <a:cs typeface="Arial" panose="020B0604020202020204" pitchFamily="34" charset="0"/>
                        </a:rPr>
                        <a:t>8.83</a:t>
                      </a:r>
                      <a:r>
                        <a:rPr lang="en-GB" sz="3200" kern="100" baseline="30000">
                          <a:effectLst/>
                          <a:latin typeface="Arial" panose="020B0604020202020204" pitchFamily="34" charset="0"/>
                          <a:cs typeface="Arial" panose="020B0604020202020204" pitchFamily="34" charset="0"/>
                        </a:rPr>
                        <a:t>ns</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14685710"/>
                  </a:ext>
                </a:extLst>
              </a:tr>
              <a:tr h="37465">
                <a:tc>
                  <a:txBody>
                    <a:bodyPr/>
                    <a:lstStyle/>
                    <a:p>
                      <a:pPr>
                        <a:lnSpc>
                          <a:spcPct val="115000"/>
                        </a:lnSpc>
                        <a:spcAft>
                          <a:spcPts val="1000"/>
                        </a:spcAft>
                        <a:buNone/>
                      </a:pPr>
                      <a:r>
                        <a:rPr lang="en-GB" sz="3200" kern="100">
                          <a:effectLst/>
                          <a:latin typeface="Arial" panose="020B0604020202020204" pitchFamily="34" charset="0"/>
                          <a:cs typeface="Arial" panose="020B0604020202020204" pitchFamily="34" charset="0"/>
                        </a:rPr>
                        <a:t>Killing-out percentage (%)</a:t>
                      </a:r>
                      <a:endParaRPr lang="en-US" sz="32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a:effectLst/>
                          <a:latin typeface="Arial" panose="020B0604020202020204" pitchFamily="34" charset="0"/>
                          <a:ea typeface="Calibri" panose="020F0502020204030204" pitchFamily="34" charset="0"/>
                          <a:cs typeface="Arial" panose="020B0604020202020204" pitchFamily="34" charset="0"/>
                        </a:rPr>
                        <a:t>54.71 ± 0.09</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ro-RO" sz="3200" kern="100">
                          <a:effectLst/>
                          <a:latin typeface="Arial" panose="020B0604020202020204" pitchFamily="34" charset="0"/>
                          <a:ea typeface="Calibri" panose="020F0502020204030204" pitchFamily="34" charset="0"/>
                          <a:cs typeface="Arial" panose="020B0604020202020204" pitchFamily="34" charset="0"/>
                        </a:rPr>
                        <a:t>53.86 ± 0.18</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a:effectLst/>
                          <a:latin typeface="Arial" panose="020B0604020202020204" pitchFamily="34" charset="0"/>
                          <a:cs typeface="Arial" panose="020B0604020202020204" pitchFamily="34" charset="0"/>
                        </a:rPr>
                        <a:t>0.85</a:t>
                      </a:r>
                      <a:r>
                        <a:rPr lang="en-GB" sz="3200" kern="100" dirty="0">
                          <a:effectLst/>
                          <a:latin typeface="Arial" panose="020B0604020202020204" pitchFamily="34" charset="0"/>
                          <a:cs typeface="Arial" panose="020B0604020202020204" pitchFamily="34" charset="0"/>
                        </a:rPr>
                        <a:t>*</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1543996"/>
                  </a:ext>
                </a:extLst>
              </a:tr>
              <a:tr h="37465">
                <a:tc>
                  <a:txBody>
                    <a:bodyPr/>
                    <a:lstStyle/>
                    <a:p>
                      <a:pPr>
                        <a:lnSpc>
                          <a:spcPct val="115000"/>
                        </a:lnSpc>
                        <a:spcAft>
                          <a:spcPts val="1000"/>
                        </a:spcAft>
                        <a:buNone/>
                      </a:pPr>
                      <a:r>
                        <a:rPr lang="en-GB" sz="3200" kern="100">
                          <a:effectLst/>
                          <a:latin typeface="Arial" panose="020B0604020202020204" pitchFamily="34" charset="0"/>
                          <a:cs typeface="Arial" panose="020B0604020202020204" pitchFamily="34" charset="0"/>
                        </a:rPr>
                        <a:t>Conformation class</a:t>
                      </a:r>
                      <a:endParaRPr lang="en-US" sz="32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a:effectLst/>
                          <a:latin typeface="Arial" panose="020B0604020202020204" pitchFamily="34" charset="0"/>
                          <a:ea typeface="Calibri" panose="020F0502020204030204" pitchFamily="34" charset="0"/>
                          <a:cs typeface="Arial" panose="020B0604020202020204" pitchFamily="34" charset="0"/>
                        </a:rPr>
                        <a:t>4.89 ± 0.02</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ro-RO" sz="3200" kern="100">
                          <a:effectLst/>
                          <a:latin typeface="Arial" panose="020B0604020202020204" pitchFamily="34" charset="0"/>
                          <a:ea typeface="Calibri" panose="020F0502020204030204" pitchFamily="34" charset="0"/>
                          <a:cs typeface="Arial" panose="020B0604020202020204" pitchFamily="34" charset="0"/>
                        </a:rPr>
                        <a:t>4.71 ± 0.05</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a:effectLst/>
                          <a:latin typeface="Arial" panose="020B0604020202020204" pitchFamily="34" charset="0"/>
                          <a:cs typeface="Arial" panose="020B0604020202020204" pitchFamily="34" charset="0"/>
                        </a:rPr>
                        <a:t>0.18</a:t>
                      </a:r>
                      <a:r>
                        <a:rPr lang="en-GB" sz="3200" kern="100" baseline="30000">
                          <a:effectLst/>
                          <a:latin typeface="Arial" panose="020B0604020202020204" pitchFamily="34" charset="0"/>
                          <a:cs typeface="Arial" panose="020B0604020202020204" pitchFamily="34" charset="0"/>
                        </a:rPr>
                        <a:t>ns</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37820564"/>
                  </a:ext>
                </a:extLst>
              </a:tr>
              <a:tr h="132080">
                <a:tc>
                  <a:txBody>
                    <a:bodyPr/>
                    <a:lstStyle/>
                    <a:p>
                      <a:pPr>
                        <a:lnSpc>
                          <a:spcPct val="115000"/>
                        </a:lnSpc>
                        <a:spcAft>
                          <a:spcPts val="1000"/>
                        </a:spcAft>
                        <a:buNone/>
                      </a:pPr>
                      <a:r>
                        <a:rPr lang="en-GB" sz="3200" kern="100">
                          <a:effectLst/>
                          <a:latin typeface="Arial" panose="020B0604020202020204" pitchFamily="34" charset="0"/>
                          <a:cs typeface="Arial" panose="020B0604020202020204" pitchFamily="34" charset="0"/>
                        </a:rPr>
                        <a:t>Fat cover class</a:t>
                      </a:r>
                      <a:endParaRPr lang="en-US" sz="32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a:effectLst/>
                          <a:latin typeface="Arial" panose="020B0604020202020204" pitchFamily="34" charset="0"/>
                          <a:ea typeface="Calibri" panose="020F0502020204030204" pitchFamily="34" charset="0"/>
                          <a:cs typeface="Arial" panose="020B0604020202020204" pitchFamily="34" charset="0"/>
                        </a:rPr>
                        <a:t>3.41 ± 0.02</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ro-RO" sz="3200" kern="100">
                          <a:effectLst/>
                          <a:latin typeface="Arial" panose="020B0604020202020204" pitchFamily="34" charset="0"/>
                          <a:ea typeface="Calibri" panose="020F0502020204030204" pitchFamily="34" charset="0"/>
                          <a:cs typeface="Arial" panose="020B0604020202020204" pitchFamily="34" charset="0"/>
                        </a:rPr>
                        <a:t>3.42 ± 0.04</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buNone/>
                      </a:pPr>
                      <a:r>
                        <a:rPr lang="en-GB" sz="3200" kern="100">
                          <a:effectLst/>
                          <a:latin typeface="Arial" panose="020B0604020202020204" pitchFamily="34" charset="0"/>
                          <a:cs typeface="Arial" panose="020B0604020202020204" pitchFamily="34" charset="0"/>
                        </a:rPr>
                        <a:t>-0.01</a:t>
                      </a:r>
                      <a:r>
                        <a:rPr lang="en-GB" sz="3200" kern="100" baseline="30000">
                          <a:effectLst/>
                          <a:latin typeface="Arial" panose="020B0604020202020204" pitchFamily="34" charset="0"/>
                          <a:cs typeface="Arial" panose="020B0604020202020204" pitchFamily="34" charset="0"/>
                        </a:rPr>
                        <a:t>ns</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20239811"/>
                  </a:ext>
                </a:extLst>
              </a:tr>
            </a:tbl>
          </a:graphicData>
        </a:graphic>
      </p:graphicFrame>
      <p:graphicFrame>
        <p:nvGraphicFramePr>
          <p:cNvPr id="32" name="Chart 31">
            <a:extLst>
              <a:ext uri="{FF2B5EF4-FFF2-40B4-BE49-F238E27FC236}">
                <a16:creationId xmlns:a16="http://schemas.microsoft.com/office/drawing/2014/main" id="{98C982A3-E395-79E1-46C2-E12BED122F10}"/>
              </a:ext>
            </a:extLst>
          </p:cNvPr>
          <p:cNvGraphicFramePr/>
          <p:nvPr>
            <p:extLst>
              <p:ext uri="{D42A27DB-BD31-4B8C-83A1-F6EECF244321}">
                <p14:modId xmlns:p14="http://schemas.microsoft.com/office/powerpoint/2010/main" val="1733931367"/>
              </p:ext>
            </p:extLst>
          </p:nvPr>
        </p:nvGraphicFramePr>
        <p:xfrm>
          <a:off x="23261053" y="28923916"/>
          <a:ext cx="7407685" cy="6804369"/>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0413E315-168C-4594-B073-E3054CF01494}"/>
              </a:ext>
            </a:extLst>
          </p:cNvPr>
          <p:cNvPicPr>
            <a:picLocks noChangeAspect="1"/>
          </p:cNvPicPr>
          <p:nvPr/>
        </p:nvPicPr>
        <p:blipFill>
          <a:blip r:embed="rId4"/>
          <a:stretch>
            <a:fillRect/>
          </a:stretch>
        </p:blipFill>
        <p:spPr>
          <a:xfrm>
            <a:off x="25693971" y="1710128"/>
            <a:ext cx="4974767" cy="3542083"/>
          </a:xfrm>
          <a:prstGeom prst="rect">
            <a:avLst/>
          </a:prstGeom>
        </p:spPr>
      </p:pic>
    </p:spTree>
    <p:extLst>
      <p:ext uri="{BB962C8B-B14F-4D97-AF65-F5344CB8AC3E}">
        <p14:creationId xmlns:p14="http://schemas.microsoft.com/office/powerpoint/2010/main" val="2260547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1169</TotalTime>
  <Words>1755</Words>
  <Application>Microsoft Office PowerPoint</Application>
  <PresentationFormat>Custom</PresentationFormat>
  <Paragraphs>198</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Calibri</vt:lpstr>
      <vt:lpstr>Calibri Light</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Cristina Zaharia | ASAS</cp:lastModifiedBy>
  <cp:revision>173</cp:revision>
  <cp:lastPrinted>2020-03-30T08:43:16Z</cp:lastPrinted>
  <dcterms:created xsi:type="dcterms:W3CDTF">2015-08-26T05:25:30Z</dcterms:created>
  <dcterms:modified xsi:type="dcterms:W3CDTF">2026-05-19T06:20:47Z</dcterms:modified>
</cp:coreProperties>
</file>